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7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8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3" r:id="rId3"/>
    <p:sldMasterId id="2147483695" r:id="rId4"/>
    <p:sldMasterId id="2147483707" r:id="rId5"/>
    <p:sldMasterId id="2147483718" r:id="rId6"/>
    <p:sldMasterId id="2147483730" r:id="rId7"/>
    <p:sldMasterId id="2147483742" r:id="rId8"/>
    <p:sldMasterId id="2147483753" r:id="rId9"/>
  </p:sldMasterIdLst>
  <p:notesMasterIdLst>
    <p:notesMasterId r:id="rId33"/>
  </p:notesMasterIdLst>
  <p:sldIdLst>
    <p:sldId id="256" r:id="rId10"/>
    <p:sldId id="275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71" r:id="rId19"/>
    <p:sldId id="272" r:id="rId20"/>
    <p:sldId id="264" r:id="rId21"/>
    <p:sldId id="265" r:id="rId22"/>
    <p:sldId id="268" r:id="rId23"/>
    <p:sldId id="269" r:id="rId24"/>
    <p:sldId id="270" r:id="rId25"/>
    <p:sldId id="277" r:id="rId26"/>
    <p:sldId id="279" r:id="rId27"/>
    <p:sldId id="280" r:id="rId28"/>
    <p:sldId id="281" r:id="rId29"/>
    <p:sldId id="282" r:id="rId30"/>
    <p:sldId id="283" r:id="rId31"/>
    <p:sldId id="274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120" autoAdjust="0"/>
  </p:normalViewPr>
  <p:slideViewPr>
    <p:cSldViewPr snapToGrid="0">
      <p:cViewPr varScale="1">
        <p:scale>
          <a:sx n="88" d="100"/>
          <a:sy n="88" d="100"/>
        </p:scale>
        <p:origin x="14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E3477-A449-4A2F-BA5D-1454988D6DF6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B4DE7-29B7-4E69-B1DC-B149260FEF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2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266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TW" sz="1200" kern="1200" dirty="0" smtClean="0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66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613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427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25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05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563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03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084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551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36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66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498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TW" sz="1200" kern="1200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59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20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594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675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4DE7-29B7-4E69-B1DC-B149260FEF8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37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12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2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512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126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7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8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9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0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1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2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3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4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5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513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137" name="Rectangle 17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260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457200"/>
            <a:ext cx="2745317" cy="54927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2" y="457200"/>
            <a:ext cx="8039100" cy="54927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499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00056" y="6381328"/>
            <a:ext cx="5204189" cy="3131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187637" y="6453336"/>
            <a:ext cx="2844800" cy="241300"/>
          </a:xfrm>
        </p:spPr>
        <p:txBody>
          <a:bodyPr/>
          <a:lstStyle>
            <a:lvl1pPr>
              <a:defRPr/>
            </a:lvl1pPr>
          </a:lstStyle>
          <a:p>
            <a:fld id="{98269176-8D91-4DCE-A8C6-1D90C362B929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0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E1EE1D-8476-4A13-9455-D957A9CE51A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4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12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3DB3C0-74ED-43B6-9784-B6DACAC4166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39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189B5A-6A3C-43F8-9AFE-F2769A3AA11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57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F4BF731-2103-4D95-BEDA-868884847C8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618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F7E9D1-4360-48EC-AA9E-550C605588F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482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034A29-89B0-4819-9A30-69F8EE821FB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12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D2881D-F422-40D0-BA1B-D0DC9F2F5CC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7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00056" y="6381328"/>
            <a:ext cx="5204189" cy="31316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187637" y="6453336"/>
            <a:ext cx="2844800" cy="241300"/>
          </a:xfrm>
        </p:spPr>
        <p:txBody>
          <a:bodyPr/>
          <a:lstStyle>
            <a:lvl1pPr>
              <a:defRPr/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358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7636CA-9167-424A-8ECA-0002C44CD92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4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457200"/>
            <a:ext cx="2745317" cy="54927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2" y="457200"/>
            <a:ext cx="8039100" cy="54927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D6A26C-BA73-4F38-A7A9-B41F91077C9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18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12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18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2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18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512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126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7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8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9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0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1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2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3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4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5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513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7" name="Rectangle 17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Advanced Computing And Networking Laboratory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45F2FD3-9F95-4645-97CD-4D56D696721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375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550"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740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00056" y="6381328"/>
            <a:ext cx="5204189" cy="3131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187637" y="6453336"/>
            <a:ext cx="2844800" cy="241300"/>
          </a:xfrm>
        </p:spPr>
        <p:txBody>
          <a:bodyPr/>
          <a:lstStyle>
            <a:lvl1pPr>
              <a:defRPr/>
            </a:lvl1pPr>
          </a:lstStyle>
          <a:p>
            <a:fld id="{98269176-8D91-4DCE-A8C6-1D90C362B929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926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E1EE1D-8476-4A13-9455-D957A9CE51A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30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4417" y="1844680"/>
            <a:ext cx="5384800" cy="41052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12417" y="1844680"/>
            <a:ext cx="5384800" cy="41052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3DB3C0-74ED-43B6-9784-B6DACAC4166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07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189B5A-6A3C-43F8-9AFE-F2769A3AA11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37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F4BF731-2103-4D95-BEDA-868884847C8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84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F7E9D1-4360-48EC-AA9E-550C605588F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21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034A29-89B0-4819-9A30-69F8EE821FB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459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D2881D-F422-40D0-BA1B-D0DC9F2F5CC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781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7636CA-9167-424A-8ECA-0002C44CD92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97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457200"/>
            <a:ext cx="2745317" cy="54927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3" y="457200"/>
            <a:ext cx="8039100" cy="54927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D6A26C-BA73-4F38-A7A9-B41F91077C9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69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12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2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512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126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7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8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9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0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1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2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3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4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5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513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137" name="Rectangle 17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83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00056" y="6381328"/>
            <a:ext cx="5204189" cy="31316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187637" y="6453336"/>
            <a:ext cx="2844800" cy="241300"/>
          </a:xfrm>
        </p:spPr>
        <p:txBody>
          <a:bodyPr/>
          <a:lstStyle>
            <a:lvl1pPr>
              <a:defRPr/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51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681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4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12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492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186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195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94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4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12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280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2756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7773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156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457200"/>
            <a:ext cx="2745317" cy="54927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2" y="457200"/>
            <a:ext cx="8039100" cy="54927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51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00056" y="6381328"/>
            <a:ext cx="5204189" cy="3131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187637" y="6453336"/>
            <a:ext cx="2844800" cy="241300"/>
          </a:xfrm>
        </p:spPr>
        <p:txBody>
          <a:bodyPr/>
          <a:lstStyle>
            <a:lvl1pPr>
              <a:defRPr/>
            </a:lvl1pPr>
          </a:lstStyle>
          <a:p>
            <a:fld id="{98269176-8D91-4DCE-A8C6-1D90C362B929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28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E1EE1D-8476-4A13-9455-D957A9CE51A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181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4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12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3DB3C0-74ED-43B6-9784-B6DACAC4166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287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189B5A-6A3C-43F8-9AFE-F2769A3AA11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479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F4BF731-2103-4D95-BEDA-868884847C8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929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F7E9D1-4360-48EC-AA9E-550C605588F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55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034A29-89B0-4819-9A30-69F8EE821FB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33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D2881D-F422-40D0-BA1B-D0DC9F2F5CC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255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7636CA-9167-424A-8ECA-0002C44CD92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493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457200"/>
            <a:ext cx="2745317" cy="54927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2" y="457200"/>
            <a:ext cx="8039100" cy="54927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D6A26C-BA73-4F38-A7A9-B41F91077C9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801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12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18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2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18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512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126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7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8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9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0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1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2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3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4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5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513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7" name="Rectangle 17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Advanced Computing And Networking Laboratory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45F2FD3-9F95-4645-97CD-4D56D696721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375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550"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062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00056" y="6381328"/>
            <a:ext cx="5204189" cy="3131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187637" y="6453336"/>
            <a:ext cx="2844800" cy="241300"/>
          </a:xfrm>
        </p:spPr>
        <p:txBody>
          <a:bodyPr/>
          <a:lstStyle>
            <a:lvl1pPr>
              <a:defRPr/>
            </a:lvl1pPr>
          </a:lstStyle>
          <a:p>
            <a:fld id="{98269176-8D91-4DCE-A8C6-1D90C362B929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54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E1EE1D-8476-4A13-9455-D957A9CE51A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052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4417" y="1844680"/>
            <a:ext cx="5384800" cy="41052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12417" y="1844680"/>
            <a:ext cx="5384800" cy="41052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3DB3C0-74ED-43B6-9784-B6DACAC4166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954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189B5A-6A3C-43F8-9AFE-F2769A3AA11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31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F4BF731-2103-4D95-BEDA-868884847C8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76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242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F7E9D1-4360-48EC-AA9E-550C605588F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316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034A29-89B0-4819-9A30-69F8EE821FB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534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D2881D-F422-40D0-BA1B-D0DC9F2F5CC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433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7636CA-9167-424A-8ECA-0002C44CD92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08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457200"/>
            <a:ext cx="2745317" cy="54927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3" y="457200"/>
            <a:ext cx="8039100" cy="54927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D6A26C-BA73-4F38-A7A9-B41F91077C9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6482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12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2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512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126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7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8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9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0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1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2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3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4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5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513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7" name="Rectangle 17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Advanced Computing And Networking Laboratory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45F2FD3-9F95-4645-97CD-4D56D6967215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886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00056" y="6381328"/>
            <a:ext cx="5204189" cy="3131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187637" y="6453336"/>
            <a:ext cx="2844800" cy="241300"/>
          </a:xfrm>
        </p:spPr>
        <p:txBody>
          <a:bodyPr/>
          <a:lstStyle>
            <a:lvl1pPr>
              <a:defRPr/>
            </a:lvl1pPr>
          </a:lstStyle>
          <a:p>
            <a:fld id="{98269176-8D91-4DCE-A8C6-1D90C362B929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E1EE1D-8476-4A13-9455-D957A9CE51A3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2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4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12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3DB3C0-74ED-43B6-9784-B6DACAC41669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06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189B5A-6A3C-43F8-9AFE-F2769A3AA117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92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1573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F4BF731-2103-4D95-BEDA-868884847C8F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0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F7E9D1-4360-48EC-AA9E-550C605588FE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9188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034A29-89B0-4819-9A30-69F8EE821FB3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5690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D2881D-F422-40D0-BA1B-D0DC9F2F5CC4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758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7636CA-9167-424A-8ECA-0002C44CD928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190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457200"/>
            <a:ext cx="2745317" cy="54927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2" y="457200"/>
            <a:ext cx="8039100" cy="54927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D6A26C-BA73-4F38-A7A9-B41F91077C9E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357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00056" y="6381328"/>
            <a:ext cx="5204189" cy="3131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187637" y="6453336"/>
            <a:ext cx="2844800" cy="241300"/>
          </a:xfrm>
        </p:spPr>
        <p:txBody>
          <a:bodyPr/>
          <a:lstStyle>
            <a:lvl1pPr>
              <a:defRPr/>
            </a:lvl1pPr>
          </a:lstStyle>
          <a:p>
            <a:fld id="{98269176-8D91-4DCE-A8C6-1D90C362B929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95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E1EE1D-8476-4A13-9455-D957A9CE51A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422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4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12417" y="1844678"/>
            <a:ext cx="538480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3DB3C0-74ED-43B6-9784-B6DACAC4166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7405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189B5A-6A3C-43F8-9AFE-F2769A3AA11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40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181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F4BF731-2103-4D95-BEDA-868884847C8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20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F7E9D1-4360-48EC-AA9E-550C605588F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6316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034A29-89B0-4819-9A30-69F8EE821FB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246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D2881D-F422-40D0-BA1B-D0DC9F2F5CC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8786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7636CA-9167-424A-8ECA-0002C44CD92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690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457200"/>
            <a:ext cx="2745317" cy="54927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2" y="457200"/>
            <a:ext cx="8039100" cy="54927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D6A26C-BA73-4F38-A7A9-B41F91077C9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01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12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18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2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zh-TW" sz="18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512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126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7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8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29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0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1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2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3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4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35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zh-TW" sz="18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513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7" name="Rectangle 17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Advanced Computing And Networking Laboratory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45F2FD3-9F95-4645-97CD-4D56D696721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375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550"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404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00056" y="6381328"/>
            <a:ext cx="5204189" cy="3131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187637" y="6453336"/>
            <a:ext cx="2844800" cy="241300"/>
          </a:xfrm>
        </p:spPr>
        <p:txBody>
          <a:bodyPr/>
          <a:lstStyle>
            <a:lvl1pPr>
              <a:defRPr/>
            </a:lvl1pPr>
          </a:lstStyle>
          <a:p>
            <a:fld id="{98269176-8D91-4DCE-A8C6-1D90C362B929}" type="slidenum">
              <a:rPr lang="en-US" altLang="zh-TW" smtClean="0">
                <a:solidFill>
                  <a:srgbClr val="000000"/>
                </a:solidFill>
              </a:rPr>
              <a:pPr/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881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E1EE1D-8476-4A13-9455-D957A9CE51A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275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4417" y="1844680"/>
            <a:ext cx="5384800" cy="41052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12417" y="1844680"/>
            <a:ext cx="5384800" cy="41052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3DB3C0-74ED-43B6-9784-B6DACAC4166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4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6382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189B5A-6A3C-43F8-9AFE-F2769A3AA11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6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F4BF731-2103-4D95-BEDA-868884847C8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8864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F7E9D1-4360-48EC-AA9E-550C605588F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5835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034A29-89B0-4819-9A30-69F8EE821FB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446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D2881D-F422-40D0-BA1B-D0DC9F2F5CC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0814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7636CA-9167-424A-8ECA-0002C44CD92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637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457200"/>
            <a:ext cx="2745317" cy="54927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3" y="457200"/>
            <a:ext cx="8039100" cy="54927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Advanced Computing And Networking Laboratory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D6A26C-BA73-4F38-A7A9-B41F91077C9E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36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7836" y="6453188"/>
            <a:ext cx="664421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1" i="1">
                <a:solidFill>
                  <a:srgbClr val="A5002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092825"/>
            <a:ext cx="28448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fld id="{88922714-E811-4DAF-96CE-1180E26BB5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381000" cy="5334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50333" y="134941"/>
            <a:ext cx="11641667" cy="2746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546102" y="134941"/>
            <a:ext cx="184151" cy="14128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730252" y="3"/>
            <a:ext cx="186267" cy="1381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730252" y="134941"/>
            <a:ext cx="186267" cy="1412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366186" y="274638"/>
            <a:ext cx="182033" cy="1381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175686" y="136528"/>
            <a:ext cx="188383" cy="1381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546102" y="271463"/>
            <a:ext cx="184151" cy="1381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366186" y="409578"/>
            <a:ext cx="182033" cy="136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844678"/>
            <a:ext cx="109728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237288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fld id="{0CE43327-FE34-4527-8A9A-E7471322CD1B}" type="datetimeFigureOut">
              <a:rPr lang="zh-TW" altLang="en-US" smtClean="0"/>
              <a:t>2020/4/30</a:t>
            </a:fld>
            <a:endParaRPr lang="zh-TW" altLang="en-US"/>
          </a:p>
        </p:txBody>
      </p:sp>
      <p:pic>
        <p:nvPicPr>
          <p:cNvPr id="17" name="內容版面配置區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10416480" y="6051956"/>
            <a:ext cx="1440160" cy="67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24144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7836" y="6453188"/>
            <a:ext cx="664421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1" i="1">
                <a:solidFill>
                  <a:srgbClr val="A5002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mtClean="0"/>
              <a:t>Advanced Computing And Networking Laboratory</a:t>
            </a:r>
            <a:endParaRPr lang="en-US" altLang="zh-TW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092825"/>
            <a:ext cx="28448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46C765-0494-4ABF-9E66-FD9BBA85CE13}" type="slidenum">
              <a:rPr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381000" cy="5334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50333" y="134941"/>
            <a:ext cx="11641667" cy="2746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546102" y="134941"/>
            <a:ext cx="184151" cy="14128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730252" y="3"/>
            <a:ext cx="186267" cy="1381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730252" y="134941"/>
            <a:ext cx="186267" cy="1412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366186" y="274638"/>
            <a:ext cx="182033" cy="1381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175686" y="136528"/>
            <a:ext cx="188383" cy="1381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546102" y="271463"/>
            <a:ext cx="184151" cy="1381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366186" y="409578"/>
            <a:ext cx="182033" cy="136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844678"/>
            <a:ext cx="109728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237288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17" name="內容版面配置區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10416480" y="6051956"/>
            <a:ext cx="1440160" cy="67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5537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7837" y="6453188"/>
            <a:ext cx="664421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900" b="1" i="1">
                <a:solidFill>
                  <a:srgbClr val="A5002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mtClean="0"/>
              <a:t>Advanced Computing And Networking Laboratory</a:t>
            </a:r>
            <a:endParaRPr lang="en-US" altLang="zh-TW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092825"/>
            <a:ext cx="28448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900">
                <a:latin typeface="Arial Black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46C765-0494-4ABF-9E66-FD9BBA85CE13}" type="slidenum">
              <a:rPr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381000" cy="5334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50333" y="134943"/>
            <a:ext cx="11641667" cy="2746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546103" y="134943"/>
            <a:ext cx="184151" cy="14128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666699"/>
              </a:solidFill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730253" y="5"/>
            <a:ext cx="186267" cy="1381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666699"/>
              </a:solidFill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730253" y="134943"/>
            <a:ext cx="186267" cy="1412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9999CC"/>
              </a:solidFill>
            </a:endParaRP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366188" y="274638"/>
            <a:ext cx="182033" cy="1381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666699"/>
              </a:solidFill>
            </a:endParaRP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175687" y="136530"/>
            <a:ext cx="188383" cy="1381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546103" y="271463"/>
            <a:ext cx="184151" cy="1381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9999CC"/>
              </a:solidFill>
            </a:endParaRP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366188" y="409578"/>
            <a:ext cx="182033" cy="136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9999CC"/>
              </a:solidFill>
            </a:endParaRP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844680"/>
            <a:ext cx="109728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237288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9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17" name="內容版面配置區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10416480" y="6040314"/>
            <a:ext cx="1440160" cy="67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2030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7836" y="6453188"/>
            <a:ext cx="664421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1" i="1">
                <a:solidFill>
                  <a:srgbClr val="A5002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092825"/>
            <a:ext cx="28448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381000" cy="5334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50333" y="134941"/>
            <a:ext cx="11641667" cy="2746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546102" y="134941"/>
            <a:ext cx="184151" cy="14128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730252" y="3"/>
            <a:ext cx="186267" cy="1381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730252" y="134941"/>
            <a:ext cx="186267" cy="1412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366186" y="274638"/>
            <a:ext cx="182033" cy="1381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175686" y="136528"/>
            <a:ext cx="188383" cy="1381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546102" y="271463"/>
            <a:ext cx="184151" cy="1381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366186" y="409578"/>
            <a:ext cx="182033" cy="136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844678"/>
            <a:ext cx="109728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237288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  <p:pic>
        <p:nvPicPr>
          <p:cNvPr id="17" name="內容版面配置區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10416480" y="6051956"/>
            <a:ext cx="1440160" cy="67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94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7836" y="6453188"/>
            <a:ext cx="664421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1" i="1">
                <a:solidFill>
                  <a:srgbClr val="A5002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mtClean="0"/>
              <a:t>Advanced Computing And Networking Laboratory</a:t>
            </a:r>
            <a:endParaRPr lang="en-US" altLang="zh-TW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092825"/>
            <a:ext cx="28448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46C765-0494-4ABF-9E66-FD9BBA85CE13}" type="slidenum">
              <a:rPr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381000" cy="5334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50333" y="134941"/>
            <a:ext cx="11641667" cy="2746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546102" y="134941"/>
            <a:ext cx="184151" cy="14128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730252" y="3"/>
            <a:ext cx="186267" cy="1381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730252" y="134941"/>
            <a:ext cx="186267" cy="1412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366186" y="274638"/>
            <a:ext cx="182033" cy="1381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175686" y="136528"/>
            <a:ext cx="188383" cy="1381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546102" y="271463"/>
            <a:ext cx="184151" cy="1381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366186" y="409578"/>
            <a:ext cx="182033" cy="136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844678"/>
            <a:ext cx="109728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237288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17" name="內容版面配置區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10416480" y="6051956"/>
            <a:ext cx="1440160" cy="67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425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7837" y="6453188"/>
            <a:ext cx="664421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900" b="1" i="1">
                <a:solidFill>
                  <a:srgbClr val="A5002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mtClean="0"/>
              <a:t>Advanced Computing And Networking Laboratory</a:t>
            </a:r>
            <a:endParaRPr lang="en-US" altLang="zh-TW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092825"/>
            <a:ext cx="28448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900">
                <a:latin typeface="Arial Black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46C765-0494-4ABF-9E66-FD9BBA85CE13}" type="slidenum">
              <a:rPr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381000" cy="5334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50333" y="134943"/>
            <a:ext cx="11641667" cy="2746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546103" y="134943"/>
            <a:ext cx="184151" cy="14128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666699"/>
              </a:solidFill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730253" y="5"/>
            <a:ext cx="186267" cy="1381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666699"/>
              </a:solidFill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730253" y="134943"/>
            <a:ext cx="186267" cy="1412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9999CC"/>
              </a:solidFill>
            </a:endParaRP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366188" y="274638"/>
            <a:ext cx="182033" cy="1381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666699"/>
              </a:solidFill>
            </a:endParaRP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175687" y="136530"/>
            <a:ext cx="188383" cy="1381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546103" y="271463"/>
            <a:ext cx="184151" cy="1381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9999CC"/>
              </a:solidFill>
            </a:endParaRP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366188" y="409578"/>
            <a:ext cx="182033" cy="136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9999CC"/>
              </a:solidFill>
            </a:endParaRP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844680"/>
            <a:ext cx="109728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237288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9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17" name="內容版面配置區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10416480" y="6040314"/>
            <a:ext cx="1440160" cy="67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893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7836" y="6453188"/>
            <a:ext cx="664421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1" i="1">
                <a:solidFill>
                  <a:srgbClr val="A5002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092825"/>
            <a:ext cx="28448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fld id="{1975819A-4AC4-4182-9F14-765596139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381000" cy="5334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50333" y="134941"/>
            <a:ext cx="11641667" cy="2746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546102" y="134941"/>
            <a:ext cx="184151" cy="14128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730252" y="3"/>
            <a:ext cx="186267" cy="1381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730252" y="134941"/>
            <a:ext cx="186267" cy="1412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366186" y="274638"/>
            <a:ext cx="182033" cy="1381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175686" y="136528"/>
            <a:ext cx="188383" cy="1381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546102" y="271463"/>
            <a:ext cx="184151" cy="1381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366186" y="409578"/>
            <a:ext cx="182033" cy="136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844678"/>
            <a:ext cx="109728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237288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fld id="{55454E3F-1E1E-407D-BCEF-738A927B621B}" type="datetimeFigureOut">
              <a:rPr lang="zh-TW" altLang="en-US" smtClean="0"/>
              <a:t>2020/4/30</a:t>
            </a:fld>
            <a:endParaRPr lang="zh-TW" altLang="en-US"/>
          </a:p>
        </p:txBody>
      </p:sp>
      <p:pic>
        <p:nvPicPr>
          <p:cNvPr id="17" name="內容版面配置區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10416480" y="6051956"/>
            <a:ext cx="1440160" cy="67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37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7836" y="6453188"/>
            <a:ext cx="664421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1" i="1">
                <a:solidFill>
                  <a:srgbClr val="A5002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mtClean="0"/>
              <a:t>Advanced Computing And Networking Laboratory</a:t>
            </a:r>
            <a:endParaRPr lang="en-US" altLang="zh-TW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092825"/>
            <a:ext cx="28448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46C765-0494-4ABF-9E66-FD9BBA85CE13}" type="slidenum">
              <a:rPr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381000" cy="5334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50333" y="134941"/>
            <a:ext cx="11641667" cy="2746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546102" y="134941"/>
            <a:ext cx="184151" cy="14128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730252" y="3"/>
            <a:ext cx="186267" cy="1381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730252" y="134941"/>
            <a:ext cx="186267" cy="1412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366186" y="274638"/>
            <a:ext cx="182033" cy="1381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666699"/>
              </a:solidFill>
            </a:endParaRP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175686" y="136528"/>
            <a:ext cx="188383" cy="1381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546102" y="271463"/>
            <a:ext cx="184151" cy="1381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366186" y="409578"/>
            <a:ext cx="182033" cy="136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9999CC"/>
              </a:solidFill>
            </a:endParaRP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844678"/>
            <a:ext cx="109728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237288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17" name="內容版面配置區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10416480" y="6051956"/>
            <a:ext cx="1440160" cy="67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1374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7837" y="6453188"/>
            <a:ext cx="664421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900" b="1" i="1">
                <a:solidFill>
                  <a:srgbClr val="A5002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mtClean="0"/>
              <a:t>Advanced Computing And Networking Laboratory</a:t>
            </a:r>
            <a:endParaRPr lang="en-US" altLang="zh-TW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092825"/>
            <a:ext cx="28448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900">
                <a:latin typeface="Arial Black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46C765-0494-4ABF-9E66-FD9BBA85CE13}" type="slidenum">
              <a:rPr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381000" cy="5334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50333" y="134943"/>
            <a:ext cx="11641667" cy="2746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546103" y="134943"/>
            <a:ext cx="184151" cy="14128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666699"/>
              </a:solidFill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730253" y="5"/>
            <a:ext cx="186267" cy="1381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666699"/>
              </a:solidFill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730253" y="134943"/>
            <a:ext cx="186267" cy="1412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9999CC"/>
              </a:solidFill>
            </a:endParaRP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366188" y="274638"/>
            <a:ext cx="182033" cy="1381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666699"/>
              </a:solidFill>
            </a:endParaRP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175687" y="136530"/>
            <a:ext cx="188383" cy="1381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546103" y="271463"/>
            <a:ext cx="184151" cy="1381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9999CC"/>
              </a:solidFill>
            </a:endParaRP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366188" y="409578"/>
            <a:ext cx="182033" cy="136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solidFill>
                <a:srgbClr val="9999CC"/>
              </a:solidFill>
            </a:endParaRP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844680"/>
            <a:ext cx="109728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237288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9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17" name="內容版面配置區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10416480" y="6040314"/>
            <a:ext cx="1440160" cy="67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492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66389" y="2698860"/>
            <a:ext cx="10138526" cy="904311"/>
          </a:xfrm>
        </p:spPr>
        <p:txBody>
          <a:bodyPr/>
          <a:lstStyle/>
          <a:p>
            <a:r>
              <a:rPr lang="en-US" altLang="zh-TW" sz="4800" dirty="0">
                <a:solidFill>
                  <a:schemeClr val="bg1"/>
                </a:solidFill>
              </a:rPr>
              <a:t>Convolutional Neural </a:t>
            </a:r>
            <a:r>
              <a:rPr lang="en-US" altLang="zh-TW" sz="4800" dirty="0" smtClean="0">
                <a:solidFill>
                  <a:schemeClr val="bg1"/>
                </a:solidFill>
              </a:rPr>
              <a:t>Network(CNN</a:t>
            </a:r>
            <a:r>
              <a:rPr lang="en-US" altLang="zh-TW" sz="4800" dirty="0">
                <a:solidFill>
                  <a:schemeClr val="bg1"/>
                </a:solidFill>
              </a:rPr>
              <a:t>)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04F63267-ACEE-49DE-86DD-36CFADF73A82}"/>
              </a:ext>
            </a:extLst>
          </p:cNvPr>
          <p:cNvSpPr txBox="1">
            <a:spLocks/>
          </p:cNvSpPr>
          <p:nvPr/>
        </p:nvSpPr>
        <p:spPr bwMode="auto">
          <a:xfrm>
            <a:off x="3962400" y="4267200"/>
            <a:ext cx="8026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kumimoji="1"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zh-TW" altLang="en-US" kern="0" dirty="0" smtClean="0"/>
              <a:t>李佳</a:t>
            </a:r>
            <a:r>
              <a:rPr lang="zh-TW" altLang="en-US" kern="0" dirty="0"/>
              <a:t>霖</a:t>
            </a:r>
          </a:p>
        </p:txBody>
      </p:sp>
    </p:spTree>
    <p:extLst>
      <p:ext uri="{BB962C8B-B14F-4D97-AF65-F5344CB8AC3E}">
        <p14:creationId xmlns:p14="http://schemas.microsoft.com/office/powerpoint/2010/main" val="55435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4417" y="540774"/>
            <a:ext cx="10972800" cy="5271527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卷積層 </a:t>
            </a:r>
            <a:r>
              <a:rPr lang="en-US" altLang="zh-TW" dirty="0">
                <a:solidFill>
                  <a:srgbClr val="000000"/>
                </a:solidFill>
              </a:rPr>
              <a:t>(convolutional layer)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FF0000"/>
                </a:solidFill>
              </a:rPr>
              <a:t>Channel</a:t>
            </a:r>
            <a:r>
              <a:rPr lang="zh-TW" altLang="en-US" sz="2000" dirty="0" smtClean="0"/>
              <a:t>介紹</a:t>
            </a:r>
            <a:endParaRPr lang="en-US" altLang="zh-TW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 smtClean="0"/>
              <a:t>Channel</a:t>
            </a:r>
            <a:r>
              <a:rPr lang="zh-TW" altLang="en-US" sz="2000" dirty="0"/>
              <a:t>這個名詞非常重要，你也可以解讀為維度</a:t>
            </a:r>
            <a:r>
              <a:rPr lang="en-US" altLang="zh-TW" sz="2000" dirty="0"/>
              <a:t>(dimension)</a:t>
            </a:r>
            <a:r>
              <a:rPr lang="zh-TW" altLang="en-US" sz="2000" dirty="0"/>
              <a:t>，但又不完全一樣，因為這個東西</a:t>
            </a:r>
            <a:r>
              <a:rPr lang="zh-TW" altLang="en-US" sz="2000" dirty="0">
                <a:solidFill>
                  <a:srgbClr val="FF0000"/>
                </a:solidFill>
              </a:rPr>
              <a:t>在卷積計算後的數量是跟你</a:t>
            </a:r>
            <a:r>
              <a:rPr lang="en-US" altLang="zh-TW" sz="2000" dirty="0" smtClean="0">
                <a:solidFill>
                  <a:srgbClr val="FF0000"/>
                </a:solidFill>
              </a:rPr>
              <a:t>kernel(filter)</a:t>
            </a:r>
            <a:r>
              <a:rPr lang="zh-TW" altLang="en-US" sz="2000" dirty="0" smtClean="0">
                <a:solidFill>
                  <a:srgbClr val="FF0000"/>
                </a:solidFill>
              </a:rPr>
              <a:t>設定</a:t>
            </a:r>
            <a:r>
              <a:rPr lang="zh-TW" altLang="en-US" sz="2000" dirty="0">
                <a:solidFill>
                  <a:srgbClr val="FF0000"/>
                </a:solidFill>
              </a:rPr>
              <a:t>的</a:t>
            </a:r>
            <a:r>
              <a:rPr lang="zh-TW" altLang="en-US" sz="2000" dirty="0" smtClean="0">
                <a:solidFill>
                  <a:srgbClr val="FF0000"/>
                </a:solidFill>
              </a:rPr>
              <a:t>數量</a:t>
            </a:r>
            <a:r>
              <a:rPr lang="zh-TW" altLang="en-US" sz="2000" dirty="0">
                <a:solidFill>
                  <a:srgbClr val="FF0000"/>
                </a:solidFill>
              </a:rPr>
              <a:t>有關係</a:t>
            </a:r>
          </a:p>
        </p:txBody>
      </p:sp>
      <p:pic>
        <p:nvPicPr>
          <p:cNvPr id="4" name="圖片 3" descr="卷積神經網路(Convolutional neural network, CNN): 1×1卷積計算在做什麼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5" t="11005" r="21614" b="2651"/>
          <a:stretch/>
        </p:blipFill>
        <p:spPr>
          <a:xfrm>
            <a:off x="1612487" y="2235266"/>
            <a:ext cx="8292835" cy="44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4752" y="580104"/>
            <a:ext cx="10972800" cy="5674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rgbClr val="000000"/>
                </a:solidFill>
              </a:rPr>
              <a:t>卷積層 </a:t>
            </a:r>
            <a:r>
              <a:rPr lang="en-US" altLang="zh-TW" dirty="0">
                <a:solidFill>
                  <a:srgbClr val="000000"/>
                </a:solidFill>
              </a:rPr>
              <a:t>(convolutional layer)</a:t>
            </a:r>
          </a:p>
          <a:p>
            <a:pPr marL="0" indent="0">
              <a:buNone/>
            </a:pPr>
            <a:endParaRPr lang="en-US" altLang="zh-TW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FF0000"/>
                </a:solidFill>
              </a:rPr>
              <a:t>Filter</a:t>
            </a:r>
            <a:r>
              <a:rPr lang="zh-TW" altLang="en-US" sz="2000" dirty="0" smtClean="0">
                <a:solidFill>
                  <a:srgbClr val="FF0000"/>
                </a:solidFill>
              </a:rPr>
              <a:t>大小差異</a:t>
            </a:r>
            <a:r>
              <a:rPr lang="zh-TW" altLang="en-US" sz="2000" dirty="0" smtClean="0"/>
              <a:t>的介紹 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習慣使用小</a:t>
            </a:r>
            <a:r>
              <a:rPr lang="en-US" altLang="zh-TW" sz="2000" dirty="0" smtClean="0"/>
              <a:t>filter(3x3)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144454" y="3718679"/>
            <a:ext cx="62792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從圖可以清楚的看出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3*3 filter</a:t>
            </a:r>
            <a:r>
              <a:rPr lang="zh-TW" altLang="en-US" dirty="0" smtClean="0"/>
              <a:t>作用在不同層相當於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</a:t>
            </a:r>
            <a:r>
              <a:rPr lang="en-US" altLang="zh-TW" dirty="0" smtClean="0"/>
              <a:t>5*5 filter</a:t>
            </a:r>
            <a:r>
              <a:rPr lang="zh-TW" altLang="en-US" dirty="0" smtClean="0"/>
              <a:t>，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en-US" altLang="zh-TW" dirty="0" smtClean="0"/>
              <a:t>3*3 filter</a:t>
            </a:r>
            <a:r>
              <a:rPr lang="zh-TW" altLang="en-US" dirty="0"/>
              <a:t>作用在不同層相當於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</a:t>
            </a:r>
            <a:r>
              <a:rPr lang="en-US" altLang="zh-TW" dirty="0" smtClean="0"/>
              <a:t>7*7 filter</a:t>
            </a:r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使用較多較小的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可以</a:t>
            </a:r>
            <a:r>
              <a:rPr lang="zh-TW" altLang="en-US" dirty="0" smtClean="0">
                <a:solidFill>
                  <a:srgbClr val="FF0000"/>
                </a:solidFill>
              </a:rPr>
              <a:t>提高非線性轉換</a:t>
            </a:r>
            <a:r>
              <a:rPr lang="en-US" altLang="zh-TW" dirty="0" smtClean="0"/>
              <a:t>(Non-Linearity)</a:t>
            </a:r>
            <a:r>
              <a:rPr lang="zh-TW" altLang="en-US" dirty="0" smtClean="0"/>
              <a:t>  </a:t>
            </a:r>
            <a:r>
              <a:rPr lang="en-US" altLang="zh-TW" dirty="0" smtClean="0"/>
              <a:t>(EX:3</a:t>
            </a:r>
            <a:r>
              <a:rPr lang="zh-TW" altLang="en-US" dirty="0" smtClean="0"/>
              <a:t>個</a:t>
            </a:r>
            <a:r>
              <a:rPr lang="en-US" altLang="zh-TW" dirty="0" smtClean="0"/>
              <a:t>3*3</a:t>
            </a:r>
            <a:r>
              <a:rPr lang="zh-TW" altLang="en-US" dirty="0" smtClean="0"/>
              <a:t>的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相當於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</a:t>
            </a:r>
            <a:r>
              <a:rPr lang="en-US" altLang="zh-TW" dirty="0" smtClean="0"/>
              <a:t>7*7</a:t>
            </a:r>
            <a:r>
              <a:rPr lang="zh-TW" altLang="en-US" dirty="0" smtClean="0"/>
              <a:t>的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，但前者可以執行</a:t>
            </a:r>
            <a:r>
              <a:rPr lang="en-US" altLang="zh-TW" dirty="0" smtClean="0"/>
              <a:t>3</a:t>
            </a:r>
            <a:r>
              <a:rPr lang="zh-TW" altLang="en-US" dirty="0" smtClean="0"/>
              <a:t>次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)</a:t>
            </a:r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使用多個小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取代大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也可以</a:t>
            </a:r>
            <a:r>
              <a:rPr lang="zh-TW" altLang="en-US" dirty="0" smtClean="0">
                <a:solidFill>
                  <a:srgbClr val="FF0000"/>
                </a:solidFill>
              </a:rPr>
              <a:t>降低參數量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 smtClean="0">
              <a:solidFill>
                <a:srgbClr val="FF0000"/>
              </a:solidFill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內容版面配置區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125" y="1990340"/>
            <a:ext cx="4539702" cy="38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圖片 9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5" r="14153" b="14593"/>
          <a:stretch/>
        </p:blipFill>
        <p:spPr>
          <a:xfrm>
            <a:off x="5836145" y="1414516"/>
            <a:ext cx="2447924" cy="22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4417" y="678426"/>
            <a:ext cx="10972800" cy="5271527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池</a:t>
            </a:r>
            <a:r>
              <a:rPr lang="zh-TW" altLang="en-US" sz="2800" dirty="0" smtClean="0"/>
              <a:t>化層</a:t>
            </a:r>
            <a:r>
              <a:rPr lang="en-US" altLang="zh-TW" sz="2800" dirty="0"/>
              <a:t>(pooling layer)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 smtClean="0"/>
              <a:t>池化層的概念，對應了</a:t>
            </a:r>
            <a:r>
              <a:rPr lang="en-US" altLang="zh-TW" sz="2000" dirty="0" smtClean="0"/>
              <a:t>CNN</a:t>
            </a:r>
            <a:r>
              <a:rPr lang="zh-TW" altLang="en-US" sz="2000" dirty="0" smtClean="0"/>
              <a:t>核心思想的第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點</a:t>
            </a:r>
            <a:endParaRPr lang="en-US" altLang="zh-TW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/>
              <a:t>池化法會根據</a:t>
            </a:r>
            <a:r>
              <a:rPr lang="en-US" altLang="zh-TW" sz="2000" dirty="0"/>
              <a:t>feature map</a:t>
            </a:r>
            <a:r>
              <a:rPr lang="zh-TW" altLang="en-US" sz="2000" dirty="0"/>
              <a:t>的結果去做</a:t>
            </a:r>
            <a:r>
              <a:rPr lang="en-US" altLang="zh-TW" sz="2000" dirty="0"/>
              <a:t>pooling</a:t>
            </a:r>
            <a:r>
              <a:rPr lang="zh-TW" altLang="en-US" sz="2000" dirty="0"/>
              <a:t>，然後得到的就是</a:t>
            </a:r>
            <a:r>
              <a:rPr lang="zh-TW" altLang="en-US" sz="2000" dirty="0">
                <a:solidFill>
                  <a:srgbClr val="FF0000"/>
                </a:solidFill>
              </a:rPr>
              <a:t>降維的特徵</a:t>
            </a:r>
            <a:r>
              <a:rPr lang="zh-TW" altLang="en-US" sz="2000" dirty="0" smtClean="0">
                <a:solidFill>
                  <a:srgbClr val="FF0000"/>
                </a:solidFill>
              </a:rPr>
              <a:t>圖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 smtClean="0"/>
              <a:t>常見有</a:t>
            </a:r>
            <a:r>
              <a:rPr lang="en-US" altLang="zh-TW" sz="2000" dirty="0" smtClean="0">
                <a:solidFill>
                  <a:srgbClr val="FF0000"/>
                </a:solidFill>
              </a:rPr>
              <a:t>Max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Pooling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zh-TW" altLang="en-US" sz="2000" dirty="0" smtClean="0">
                <a:solidFill>
                  <a:srgbClr val="FF0000"/>
                </a:solidFill>
              </a:rPr>
              <a:t>和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Avg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Pooling</a:t>
            </a:r>
          </a:p>
          <a:p>
            <a:pPr marL="0" indent="0">
              <a:buNone/>
            </a:pPr>
            <a:r>
              <a:rPr lang="zh-TW" altLang="en-US" sz="2000" dirty="0" smtClean="0"/>
              <a:t>以</a:t>
            </a:r>
            <a:r>
              <a:rPr lang="en-US" altLang="zh-TW" sz="2000" dirty="0" smtClean="0"/>
              <a:t>Max</a:t>
            </a:r>
            <a:r>
              <a:rPr lang="zh-TW" altLang="en-US" sz="2000" dirty="0"/>
              <a:t> </a:t>
            </a:r>
            <a:r>
              <a:rPr lang="en-US" altLang="zh-TW" sz="2000" dirty="0" smtClean="0"/>
              <a:t>pooling</a:t>
            </a:r>
            <a:r>
              <a:rPr lang="zh-TW" altLang="en-US" sz="2000" dirty="0" smtClean="0"/>
              <a:t>為</a:t>
            </a:r>
            <a:r>
              <a:rPr lang="zh-TW" altLang="en-US" sz="2000" dirty="0"/>
              <a:t>例</a:t>
            </a:r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38385"/>
              </p:ext>
            </p:extLst>
          </p:nvPr>
        </p:nvGraphicFramePr>
        <p:xfrm>
          <a:off x="2353045" y="4861726"/>
          <a:ext cx="139056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2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2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342913" y="406245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</a:t>
            </a:r>
            <a:endParaRPr lang="zh-TW" altLang="en-US" sz="2400" dirty="0"/>
          </a:p>
        </p:txBody>
      </p:sp>
      <p:grpSp>
        <p:nvGrpSpPr>
          <p:cNvPr id="7" name="群組 6"/>
          <p:cNvGrpSpPr/>
          <p:nvPr/>
        </p:nvGrpSpPr>
        <p:grpSpPr>
          <a:xfrm>
            <a:off x="4608321" y="3164532"/>
            <a:ext cx="3245487" cy="3177972"/>
            <a:chOff x="895269" y="3285294"/>
            <a:chExt cx="3245487" cy="3177972"/>
          </a:xfrm>
        </p:grpSpPr>
        <p:sp>
          <p:nvSpPr>
            <p:cNvPr id="8" name="橢圓 7"/>
            <p:cNvSpPr/>
            <p:nvPr/>
          </p:nvSpPr>
          <p:spPr>
            <a:xfrm>
              <a:off x="895269" y="32852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1737098" y="32852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2578927" y="32852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3420756" y="32852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895269" y="40853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1737098" y="40853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4" name="橢圓 13"/>
            <p:cNvSpPr/>
            <p:nvPr/>
          </p:nvSpPr>
          <p:spPr>
            <a:xfrm>
              <a:off x="2578927" y="40853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3420756" y="40853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16" name="橢圓 15"/>
            <p:cNvSpPr/>
            <p:nvPr/>
          </p:nvSpPr>
          <p:spPr>
            <a:xfrm>
              <a:off x="895269" y="4943166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1737098" y="4943166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578927" y="4943166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3420756" y="4943166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20" name="橢圓 19"/>
            <p:cNvSpPr/>
            <p:nvPr/>
          </p:nvSpPr>
          <p:spPr>
            <a:xfrm>
              <a:off x="895269" y="5743266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21" name="橢圓 20"/>
            <p:cNvSpPr/>
            <p:nvPr/>
          </p:nvSpPr>
          <p:spPr>
            <a:xfrm>
              <a:off x="1737098" y="5743266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2578927" y="5743266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3420756" y="5743266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895269" y="3285294"/>
              <a:ext cx="1561830" cy="1520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578926" y="3285294"/>
              <a:ext cx="1561830" cy="1520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895269" y="4940857"/>
              <a:ext cx="1561830" cy="1520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78926" y="4940857"/>
              <a:ext cx="1561830" cy="1520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495294" y="4453799"/>
            <a:ext cx="1290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原</a:t>
            </a:r>
            <a:r>
              <a:rPr lang="zh-TW" altLang="en-US" sz="2400" dirty="0"/>
              <a:t>圖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29" name="向右箭號 28"/>
          <p:cNvSpPr/>
          <p:nvPr/>
        </p:nvSpPr>
        <p:spPr>
          <a:xfrm>
            <a:off x="1584314" y="4594450"/>
            <a:ext cx="2902178" cy="2341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>
            <a:off x="8151243" y="4594450"/>
            <a:ext cx="841830" cy="2672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7761401" y="3796872"/>
            <a:ext cx="162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Max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pooling</a:t>
            </a:r>
            <a:endParaRPr lang="zh-TW" altLang="en-US" sz="2400" dirty="0"/>
          </a:p>
        </p:txBody>
      </p:sp>
      <p:grpSp>
        <p:nvGrpSpPr>
          <p:cNvPr id="37" name="群組 36"/>
          <p:cNvGrpSpPr/>
          <p:nvPr/>
        </p:nvGrpSpPr>
        <p:grpSpPr>
          <a:xfrm>
            <a:off x="9512037" y="3659026"/>
            <a:ext cx="1587623" cy="1616438"/>
            <a:chOff x="9370633" y="3758323"/>
            <a:chExt cx="1587623" cy="1616438"/>
          </a:xfrm>
        </p:grpSpPr>
        <p:sp>
          <p:nvSpPr>
            <p:cNvPr id="33" name="橢圓 32"/>
            <p:cNvSpPr/>
            <p:nvPr/>
          </p:nvSpPr>
          <p:spPr>
            <a:xfrm>
              <a:off x="10238256" y="3758323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9382914" y="4627869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10238256" y="465476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9370633" y="3758323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878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4417" y="688258"/>
            <a:ext cx="10972800" cy="526169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 smtClean="0"/>
              <a:t>Flatten</a:t>
            </a:r>
            <a:r>
              <a:rPr lang="zh-TW" altLang="en-US" sz="2800" dirty="0" smtClean="0"/>
              <a:t>層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000" dirty="0" smtClean="0"/>
              <a:t>做完</a:t>
            </a:r>
            <a:r>
              <a:rPr lang="zh-TW" altLang="en-US" sz="2000" dirty="0"/>
              <a:t>卷積運算和池化法後得到的特徵圖還是一個</a:t>
            </a:r>
            <a:r>
              <a:rPr lang="en-US" altLang="zh-TW" sz="2000" dirty="0">
                <a:solidFill>
                  <a:srgbClr val="FF0000"/>
                </a:solidFill>
              </a:rPr>
              <a:t>2-D</a:t>
            </a:r>
            <a:r>
              <a:rPr lang="zh-TW" altLang="en-US" sz="2000" dirty="0">
                <a:solidFill>
                  <a:srgbClr val="FF0000"/>
                </a:solidFill>
              </a:rPr>
              <a:t>的圖片</a:t>
            </a:r>
            <a:r>
              <a:rPr lang="zh-TW" altLang="en-US" sz="2000" dirty="0"/>
              <a:t>，</a:t>
            </a:r>
            <a:r>
              <a:rPr lang="zh-TW" altLang="en-US" sz="2000" dirty="0">
                <a:solidFill>
                  <a:srgbClr val="FF0000"/>
                </a:solidFill>
              </a:rPr>
              <a:t>到全連接層前</a:t>
            </a:r>
            <a:r>
              <a:rPr lang="zh-TW" altLang="en-US" sz="2000" dirty="0" smtClean="0">
                <a:solidFill>
                  <a:srgbClr val="FF0000"/>
                </a:solidFill>
              </a:rPr>
              <a:t>要先</a:t>
            </a:r>
            <a:r>
              <a:rPr lang="zh-TW" altLang="en-US" sz="2000" dirty="0">
                <a:solidFill>
                  <a:srgbClr val="FF0000"/>
                </a:solidFill>
              </a:rPr>
              <a:t>轉成</a:t>
            </a:r>
            <a:r>
              <a:rPr lang="en-US" altLang="zh-TW" sz="2000" dirty="0">
                <a:solidFill>
                  <a:srgbClr val="FF0000"/>
                </a:solidFill>
              </a:rPr>
              <a:t>1-D</a:t>
            </a:r>
            <a:r>
              <a:rPr lang="zh-TW" altLang="en-US" sz="2000" dirty="0">
                <a:solidFill>
                  <a:srgbClr val="FF0000"/>
                </a:solidFill>
              </a:rPr>
              <a:t>的</a:t>
            </a:r>
            <a:r>
              <a:rPr lang="zh-TW" altLang="en-US" sz="2000" dirty="0" smtClean="0">
                <a:solidFill>
                  <a:srgbClr val="FF0000"/>
                </a:solidFill>
              </a:rPr>
              <a:t>陣列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2800" dirty="0" smtClean="0"/>
              <a:t>全</a:t>
            </a:r>
            <a:r>
              <a:rPr lang="zh-TW" altLang="en-US" sz="2800" dirty="0"/>
              <a:t>連接層部份</a:t>
            </a:r>
            <a:r>
              <a:rPr lang="en-US" altLang="zh-TW" sz="2800" dirty="0"/>
              <a:t>(Fully connection</a:t>
            </a:r>
            <a:r>
              <a:rPr lang="en-US" altLang="zh-TW" sz="2800" dirty="0" smtClean="0"/>
              <a:t>)</a:t>
            </a:r>
          </a:p>
          <a:p>
            <a:pPr marL="0" indent="0">
              <a:buNone/>
            </a:pPr>
            <a:r>
              <a:rPr lang="zh-TW" altLang="en-US" sz="2000" dirty="0"/>
              <a:t>及一般常見的</a:t>
            </a:r>
            <a:r>
              <a:rPr lang="en-US" altLang="zh-TW" sz="2000" dirty="0"/>
              <a:t>DNN</a:t>
            </a:r>
            <a:r>
              <a:rPr lang="zh-TW" altLang="en-US" sz="2000" dirty="0"/>
              <a:t>神經網路模型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906109" y="3410618"/>
            <a:ext cx="2051607" cy="2174790"/>
            <a:chOff x="758373" y="2759289"/>
            <a:chExt cx="2051607" cy="2174790"/>
          </a:xfrm>
        </p:grpSpPr>
        <p:sp>
          <p:nvSpPr>
            <p:cNvPr id="7" name="橢圓 6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1064177" y="3105780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1</a:t>
              </a:r>
              <a:endParaRPr lang="zh-TW" altLang="en-US" sz="2400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2089980" y="3063971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2089980" y="4203348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4" name="橢圓 13"/>
            <p:cNvSpPr/>
            <p:nvPr/>
          </p:nvSpPr>
          <p:spPr>
            <a:xfrm>
              <a:off x="1090409" y="4214079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5" name="向右箭號 14"/>
          <p:cNvSpPr/>
          <p:nvPr/>
        </p:nvSpPr>
        <p:spPr>
          <a:xfrm>
            <a:off x="3329514" y="4102561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407263" y="4874408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Flatten</a:t>
            </a:r>
            <a:endParaRPr lang="zh-TW" altLang="en-US" sz="28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5971737" y="2192592"/>
            <a:ext cx="537218" cy="4512667"/>
            <a:chOff x="4212000" y="194885"/>
            <a:chExt cx="720000" cy="6554391"/>
          </a:xfrm>
        </p:grpSpPr>
        <p:sp>
          <p:nvSpPr>
            <p:cNvPr id="18" name="橢圓 17"/>
            <p:cNvSpPr/>
            <p:nvPr/>
          </p:nvSpPr>
          <p:spPr>
            <a:xfrm>
              <a:off x="4212000" y="194885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4212000" y="1084384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20" name="橢圓 19"/>
            <p:cNvSpPr/>
            <p:nvPr/>
          </p:nvSpPr>
          <p:spPr>
            <a:xfrm>
              <a:off x="4212000" y="1923284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21" name="橢圓 20"/>
            <p:cNvSpPr/>
            <p:nvPr/>
          </p:nvSpPr>
          <p:spPr>
            <a:xfrm>
              <a:off x="4212000" y="2778220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4212000" y="3615067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4212000" y="440275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4212000" y="5204579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4212000" y="602927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</p:grpSp>
      <p:sp>
        <p:nvSpPr>
          <p:cNvPr id="26" name="向右箭號 25"/>
          <p:cNvSpPr/>
          <p:nvPr/>
        </p:nvSpPr>
        <p:spPr>
          <a:xfrm>
            <a:off x="7027044" y="4071373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" name="群組 26"/>
          <p:cNvGrpSpPr/>
          <p:nvPr/>
        </p:nvGrpSpPr>
        <p:grpSpPr>
          <a:xfrm>
            <a:off x="7798745" y="3343132"/>
            <a:ext cx="3309288" cy="2623883"/>
            <a:chOff x="-2738732" y="4440114"/>
            <a:chExt cx="3309288" cy="2623883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-2738732" y="6233000"/>
              <a:ext cx="3201477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027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781665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CNN</a:t>
            </a:r>
            <a:r>
              <a:rPr lang="zh-TW" altLang="en-US" dirty="0" smtClean="0"/>
              <a:t>模型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50127" y="978309"/>
            <a:ext cx="3987049" cy="393292"/>
          </a:xfrm>
          <a:solidFill>
            <a:srgbClr val="00B0F0"/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sz="1800" dirty="0" smtClean="0"/>
              <a:t>Step1=&gt;</a:t>
            </a:r>
            <a:r>
              <a:rPr lang="zh-TW" altLang="en-US" sz="1800" dirty="0" smtClean="0"/>
              <a:t>首先要</a:t>
            </a:r>
            <a:r>
              <a:rPr lang="en-US" altLang="zh-TW" sz="1800" dirty="0" smtClean="0"/>
              <a:t>import</a:t>
            </a:r>
            <a:r>
              <a:rPr lang="zh-TW" altLang="en-US" sz="1800" dirty="0" smtClean="0"/>
              <a:t>相關的建模套件</a:t>
            </a:r>
            <a:endParaRPr lang="zh-TW" altLang="en-US" sz="1800" dirty="0"/>
          </a:p>
        </p:txBody>
      </p:sp>
      <p:pic>
        <p:nvPicPr>
          <p:cNvPr id="6" name="圖片 5" descr="[資料分析&amp;機器學習] 第5.1講: 卷積神經網絡介紹(Convolutional Neural Network)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t="19580" r="26290" b="4721"/>
          <a:stretch/>
        </p:blipFill>
        <p:spPr>
          <a:xfrm>
            <a:off x="356452" y="1337186"/>
            <a:ext cx="7168640" cy="519143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18941435">
            <a:off x="7509216" y="1466648"/>
            <a:ext cx="593624" cy="90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8013289" y="1676397"/>
            <a:ext cx="4105035" cy="658762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TW" sz="1800" kern="0" dirty="0" smtClean="0"/>
              <a:t>Step2=&gt;</a:t>
            </a:r>
            <a:r>
              <a:rPr lang="zh-TW" altLang="en-US" sz="1800" kern="0" dirty="0"/>
              <a:t>建立最簡單的線性</a:t>
            </a:r>
            <a:r>
              <a:rPr lang="zh-TW" altLang="en-US" sz="1800" kern="0" dirty="0" smtClean="0"/>
              <a:t>模型，</a:t>
            </a:r>
            <a:r>
              <a:rPr lang="zh-TW" altLang="en-US" sz="1800" kern="0" dirty="0"/>
              <a:t>標準一層一層傳遞的神經網路叫 </a:t>
            </a:r>
            <a:r>
              <a:rPr lang="en-US" altLang="zh-TW" sz="1800" kern="0" dirty="0"/>
              <a:t>Sequential</a:t>
            </a:r>
            <a:endParaRPr lang="zh-TW" altLang="en-US" sz="1800" kern="0" dirty="0"/>
          </a:p>
        </p:txBody>
      </p:sp>
      <p:sp>
        <p:nvSpPr>
          <p:cNvPr id="10" name="向右箭號 9"/>
          <p:cNvSpPr/>
          <p:nvPr/>
        </p:nvSpPr>
        <p:spPr>
          <a:xfrm rot="19192260">
            <a:off x="7537318" y="2140815"/>
            <a:ext cx="451359" cy="88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8013288" y="2639954"/>
            <a:ext cx="4105035" cy="2315504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TW" sz="1800" kern="0" dirty="0" smtClean="0"/>
              <a:t>Step3=&gt;</a:t>
            </a:r>
            <a:r>
              <a:rPr lang="zh-TW" altLang="en-US" sz="1800" kern="0" dirty="0" smtClean="0"/>
              <a:t>為模型加入卷積層</a:t>
            </a:r>
            <a:r>
              <a:rPr lang="en-US" altLang="zh-TW" sz="1800" kern="0" dirty="0" smtClean="0"/>
              <a:t>(Conv2D)</a:t>
            </a:r>
          </a:p>
          <a:p>
            <a:pPr>
              <a:buAutoNum type="arabicPeriod"/>
            </a:pPr>
            <a:r>
              <a:rPr lang="en-US" altLang="zh-TW" sz="1800" kern="0" dirty="0" smtClean="0"/>
              <a:t>Filters : filter</a:t>
            </a:r>
            <a:r>
              <a:rPr lang="zh-TW" altLang="en-US" sz="1800" kern="0" dirty="0" smtClean="0"/>
              <a:t>數量</a:t>
            </a:r>
            <a:endParaRPr lang="en-US" altLang="zh-TW" sz="1800" kern="0" dirty="0" smtClean="0"/>
          </a:p>
          <a:p>
            <a:pPr>
              <a:buAutoNum type="arabicPeriod"/>
            </a:pPr>
            <a:r>
              <a:rPr lang="en-US" altLang="zh-TW" sz="1800" kern="0" dirty="0" err="1" smtClean="0"/>
              <a:t>Kernel_size</a:t>
            </a:r>
            <a:r>
              <a:rPr lang="en-US" altLang="zh-TW" sz="1800" kern="0" dirty="0" smtClean="0"/>
              <a:t> : filter</a:t>
            </a:r>
            <a:r>
              <a:rPr lang="zh-TW" altLang="en-US" sz="1800" kern="0" dirty="0" smtClean="0"/>
              <a:t>大小</a:t>
            </a:r>
            <a:endParaRPr lang="en-US" altLang="zh-TW" sz="1800" kern="0" dirty="0" smtClean="0"/>
          </a:p>
          <a:p>
            <a:pPr>
              <a:buAutoNum type="arabicPeriod"/>
            </a:pPr>
            <a:r>
              <a:rPr lang="en-US" altLang="zh-TW" sz="1800" kern="0" dirty="0" smtClean="0"/>
              <a:t>Padding : </a:t>
            </a:r>
            <a:r>
              <a:rPr lang="zh-TW" altLang="en-US" sz="1800" kern="0" dirty="0" smtClean="0"/>
              <a:t>是否要加入</a:t>
            </a:r>
            <a:r>
              <a:rPr lang="en-US" altLang="zh-TW" sz="1800" kern="0" dirty="0" smtClean="0"/>
              <a:t>padding</a:t>
            </a:r>
            <a:r>
              <a:rPr lang="zh-TW" altLang="en-US" sz="1800" kern="0" dirty="0" smtClean="0"/>
              <a:t>層</a:t>
            </a:r>
            <a:endParaRPr lang="en-US" altLang="zh-TW" sz="1800" kern="0" dirty="0" smtClean="0"/>
          </a:p>
          <a:p>
            <a:pPr>
              <a:buAutoNum type="arabicPeriod"/>
            </a:pPr>
            <a:r>
              <a:rPr lang="en-US" altLang="zh-TW" sz="1800" kern="0" dirty="0" err="1" smtClean="0"/>
              <a:t>Input_shape</a:t>
            </a:r>
            <a:r>
              <a:rPr lang="en-US" altLang="zh-TW" sz="1800" kern="0" dirty="0" smtClean="0"/>
              <a:t> : </a:t>
            </a:r>
            <a:r>
              <a:rPr lang="zh-TW" altLang="en-US" sz="1800" kern="0" dirty="0" smtClean="0"/>
              <a:t>只有在</a:t>
            </a:r>
            <a:r>
              <a:rPr lang="zh-TW" altLang="en-US" sz="1800" kern="0" dirty="0">
                <a:solidFill>
                  <a:srgbClr val="FF0000"/>
                </a:solidFill>
              </a:rPr>
              <a:t>加入</a:t>
            </a:r>
            <a:r>
              <a:rPr lang="zh-TW" altLang="en-US" sz="1800" kern="0" dirty="0" smtClean="0">
                <a:solidFill>
                  <a:srgbClr val="FF0000"/>
                </a:solidFill>
              </a:rPr>
              <a:t>第一層卷積層</a:t>
            </a:r>
            <a:r>
              <a:rPr lang="zh-TW" altLang="en-US" sz="1800" kern="0" dirty="0" smtClean="0"/>
              <a:t>時要告訴 </a:t>
            </a:r>
            <a:r>
              <a:rPr lang="en-US" altLang="zh-TW" sz="1800" kern="0" dirty="0" err="1" smtClean="0"/>
              <a:t>input_shape</a:t>
            </a:r>
            <a:endParaRPr lang="en-US" altLang="zh-TW" sz="1800" kern="0" dirty="0" smtClean="0"/>
          </a:p>
          <a:p>
            <a:pPr>
              <a:buAutoNum type="arabicPeriod"/>
            </a:pPr>
            <a:r>
              <a:rPr lang="en-US" altLang="zh-TW" sz="1800" kern="0" dirty="0" smtClean="0"/>
              <a:t>Activation : </a:t>
            </a:r>
            <a:r>
              <a:rPr lang="zh-TW" altLang="en-US" sz="1800" kern="0" dirty="0" smtClean="0"/>
              <a:t>活化函數</a:t>
            </a:r>
            <a:endParaRPr lang="zh-TW" altLang="en-US" sz="1800" kern="0" dirty="0"/>
          </a:p>
        </p:txBody>
      </p:sp>
      <p:sp>
        <p:nvSpPr>
          <p:cNvPr id="12" name="向右箭號 11"/>
          <p:cNvSpPr/>
          <p:nvPr/>
        </p:nvSpPr>
        <p:spPr>
          <a:xfrm rot="20708503">
            <a:off x="7493977" y="2939239"/>
            <a:ext cx="451359" cy="106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8013288" y="5193023"/>
            <a:ext cx="4105035" cy="658762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TW" sz="1800" kern="0" dirty="0" smtClean="0"/>
              <a:t>Step4=&gt;</a:t>
            </a:r>
            <a:r>
              <a:rPr lang="zh-TW" altLang="en-US" sz="1800" kern="0" dirty="0"/>
              <a:t>為模型</a:t>
            </a:r>
            <a:r>
              <a:rPr lang="zh-TW" altLang="en-US" sz="1800" kern="0" dirty="0" smtClean="0"/>
              <a:t>加入池化層</a:t>
            </a:r>
            <a:r>
              <a:rPr lang="en-US" altLang="zh-TW" sz="1800" kern="0" dirty="0" smtClean="0"/>
              <a:t>(MaxPooling2D)</a:t>
            </a:r>
            <a:endParaRPr lang="zh-TW" altLang="en-US" sz="1800" kern="0" dirty="0"/>
          </a:p>
        </p:txBody>
      </p:sp>
      <p:sp>
        <p:nvSpPr>
          <p:cNvPr id="14" name="向右箭號 13"/>
          <p:cNvSpPr/>
          <p:nvPr/>
        </p:nvSpPr>
        <p:spPr>
          <a:xfrm rot="3753646">
            <a:off x="7207483" y="4866305"/>
            <a:ext cx="1097684" cy="92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右大括弧 14"/>
          <p:cNvSpPr/>
          <p:nvPr/>
        </p:nvSpPr>
        <p:spPr>
          <a:xfrm>
            <a:off x="5574890" y="2802194"/>
            <a:ext cx="501445" cy="3441290"/>
          </a:xfrm>
          <a:prstGeom prst="rightBrace">
            <a:avLst>
              <a:gd name="adj1" fmla="val 8333"/>
              <a:gd name="adj2" fmla="val 765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內容版面配置區 2"/>
          <p:cNvSpPr txBox="1">
            <a:spLocks/>
          </p:cNvSpPr>
          <p:nvPr/>
        </p:nvSpPr>
        <p:spPr bwMode="auto">
          <a:xfrm>
            <a:off x="6106939" y="5202298"/>
            <a:ext cx="1129603" cy="64948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1800" kern="0" dirty="0" smtClean="0"/>
              <a:t>可以重複多次</a:t>
            </a:r>
            <a:endParaRPr lang="zh-TW" alt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4441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2934" y="879987"/>
            <a:ext cx="10972800" cy="594852"/>
          </a:xfrm>
        </p:spPr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CNN</a:t>
            </a:r>
            <a:r>
              <a:rPr lang="zh-TW" altLang="en-US" dirty="0"/>
              <a:t>模型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600581" y="1951296"/>
            <a:ext cx="5565059" cy="2148349"/>
            <a:chOff x="609600" y="2490738"/>
            <a:chExt cx="5565059" cy="2148349"/>
          </a:xfrm>
        </p:grpSpPr>
        <p:pic>
          <p:nvPicPr>
            <p:cNvPr id="6" name="圖片 5" descr="[資料分析&amp;機器學習] 第5.1講: 卷積神經網絡介紹(Convolutional Neural Network) - Google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0" t="38800" r="38065" b="38431"/>
            <a:stretch/>
          </p:blipFill>
          <p:spPr>
            <a:xfrm>
              <a:off x="609600" y="2490738"/>
              <a:ext cx="5565059" cy="1514168"/>
            </a:xfrm>
            <a:prstGeom prst="rect">
              <a:avLst/>
            </a:prstGeom>
          </p:spPr>
        </p:pic>
        <p:pic>
          <p:nvPicPr>
            <p:cNvPr id="7" name="圖片 6" descr="[資料分析&amp;機器學習] 第5.1講: 卷積神經網絡介紹(Convolutional Neural Network) - Google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0" t="71105" r="38065" b="20985"/>
            <a:stretch/>
          </p:blipFill>
          <p:spPr>
            <a:xfrm>
              <a:off x="609600" y="4113060"/>
              <a:ext cx="5565059" cy="526027"/>
            </a:xfrm>
            <a:prstGeom prst="rect">
              <a:avLst/>
            </a:prstGeom>
          </p:spPr>
        </p:pic>
      </p:grp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6787936" y="2260532"/>
            <a:ext cx="3987049" cy="393292"/>
          </a:xfrm>
          <a:solidFill>
            <a:srgbClr val="00B0F0"/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sz="1800" dirty="0" smtClean="0"/>
              <a:t>Step5=&gt;</a:t>
            </a:r>
            <a:r>
              <a:rPr lang="zh-TW" altLang="en-US" sz="1800" dirty="0" smtClean="0"/>
              <a:t>加入</a:t>
            </a:r>
            <a:r>
              <a:rPr lang="en-US" altLang="zh-TW" sz="1800" dirty="0" smtClean="0"/>
              <a:t>Flatten</a:t>
            </a:r>
            <a:r>
              <a:rPr lang="zh-TW" altLang="en-US" sz="1800" dirty="0" smtClean="0"/>
              <a:t>層</a:t>
            </a:r>
            <a:endParaRPr lang="zh-TW" altLang="en-US" sz="1800" dirty="0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6801435" y="3060333"/>
            <a:ext cx="3987049" cy="42061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TW" sz="1800" kern="0" dirty="0" smtClean="0"/>
              <a:t>Step6=&gt;</a:t>
            </a:r>
            <a:r>
              <a:rPr lang="zh-TW" altLang="en-US" sz="1800" kern="0" dirty="0" smtClean="0"/>
              <a:t>加入</a:t>
            </a:r>
            <a:r>
              <a:rPr lang="en-US" altLang="zh-TW" sz="1800" kern="0" dirty="0" smtClean="0"/>
              <a:t>Dense</a:t>
            </a:r>
            <a:r>
              <a:rPr lang="zh-TW" altLang="en-US" sz="1800" kern="0" dirty="0" smtClean="0"/>
              <a:t>層</a:t>
            </a:r>
            <a:endParaRPr lang="zh-TW" altLang="en-US" sz="1800" kern="0" dirty="0"/>
          </a:p>
        </p:txBody>
      </p:sp>
      <p:sp>
        <p:nvSpPr>
          <p:cNvPr id="11" name="向右箭號 10"/>
          <p:cNvSpPr/>
          <p:nvPr/>
        </p:nvSpPr>
        <p:spPr>
          <a:xfrm rot="1302142">
            <a:off x="6209171" y="2358946"/>
            <a:ext cx="548733" cy="85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1302142">
            <a:off x="6209171" y="3158747"/>
            <a:ext cx="548733" cy="85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19663890">
            <a:off x="6205064" y="3627987"/>
            <a:ext cx="643757" cy="12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754333" y="4732911"/>
            <a:ext cx="3481048" cy="147732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Softmax</a:t>
            </a:r>
            <a:r>
              <a:rPr lang="en-US" altLang="zh-TW" dirty="0" smtClean="0"/>
              <a:t> </a:t>
            </a:r>
            <a:r>
              <a:rPr lang="zh-TW" altLang="en-US" dirty="0" smtClean="0"/>
              <a:t>介紹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</a:rPr>
              <a:t>分類問題</a:t>
            </a:r>
            <a:r>
              <a:rPr lang="zh-TW" altLang="en-US" dirty="0" smtClean="0"/>
              <a:t>常用</a:t>
            </a:r>
            <a:r>
              <a:rPr lang="en-US" altLang="zh-TW" dirty="0" err="1" smtClean="0"/>
              <a:t>softmax</a:t>
            </a:r>
            <a:r>
              <a:rPr lang="zh-TW" altLang="en-US" dirty="0" smtClean="0"/>
              <a:t>當</a:t>
            </a:r>
            <a:r>
              <a:rPr lang="en-US" altLang="zh-TW" dirty="0" smtClean="0"/>
              <a:t>output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activation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function</a:t>
            </a:r>
          </a:p>
          <a:p>
            <a:pPr marL="342900" indent="-342900">
              <a:buAutoNum type="arabicPeriod"/>
            </a:pPr>
            <a:r>
              <a:rPr lang="zh-TW" altLang="en-US" dirty="0" smtClean="0"/>
              <a:t>將</a:t>
            </a:r>
            <a:r>
              <a:rPr lang="en-US" altLang="zh-TW" dirty="0" smtClean="0"/>
              <a:t>output</a:t>
            </a:r>
            <a:r>
              <a:rPr lang="zh-TW" altLang="en-US" dirty="0" smtClean="0"/>
              <a:t>轉換到</a:t>
            </a:r>
            <a:r>
              <a:rPr lang="en-US" altLang="zh-TW" dirty="0" smtClean="0"/>
              <a:t>[0,1]</a:t>
            </a:r>
            <a:r>
              <a:rPr lang="zh-TW" altLang="en-US" dirty="0" smtClean="0"/>
              <a:t>之間且</a:t>
            </a:r>
            <a:r>
              <a:rPr lang="en-US" altLang="zh-TW" dirty="0" err="1" smtClean="0"/>
              <a:t>softmax</a:t>
            </a:r>
            <a:r>
              <a:rPr lang="zh-TW" altLang="en-US" dirty="0"/>
              <a:t> </a:t>
            </a:r>
            <a:r>
              <a:rPr lang="en-US" altLang="zh-TW" dirty="0" smtClean="0"/>
              <a:t>output</a:t>
            </a:r>
            <a:r>
              <a:rPr lang="zh-TW" altLang="en-US" dirty="0" smtClean="0"/>
              <a:t>相加為</a:t>
            </a:r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6" name="圖片 15" descr="AlexNet 架構概述 - Yang Hu - Medium - Google Chrom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20467" r="4275" b="31925"/>
          <a:stretch/>
        </p:blipFill>
        <p:spPr>
          <a:xfrm>
            <a:off x="360529" y="4833499"/>
            <a:ext cx="6045161" cy="171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732503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CNN</a:t>
            </a:r>
            <a:r>
              <a:rPr lang="zh-TW" altLang="en-US" dirty="0"/>
              <a:t>模型</a:t>
            </a:r>
          </a:p>
        </p:txBody>
      </p:sp>
      <p:pic>
        <p:nvPicPr>
          <p:cNvPr id="4" name="圖片 3" descr="[資料分析&amp;機器學習] 第5.1講: 卷積神經網絡介紹(Convolutional Neural Network)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9" t="10561" r="17259" b="18756"/>
          <a:stretch/>
        </p:blipFill>
        <p:spPr>
          <a:xfrm>
            <a:off x="511277" y="1688116"/>
            <a:ext cx="6302478" cy="4270233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7401199" y="1589343"/>
            <a:ext cx="3987049" cy="1635637"/>
          </a:xfrm>
          <a:solidFill>
            <a:srgbClr val="00B0F0"/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sz="1800" dirty="0" smtClean="0"/>
              <a:t>Step7=&gt;</a:t>
            </a:r>
            <a:r>
              <a:rPr lang="zh-TW" altLang="en-US" sz="1800" dirty="0" smtClean="0"/>
              <a:t>建模完後，需要將模型進行編譯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model.compile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，並選擇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 smtClean="0"/>
              <a:t>損失函數</a:t>
            </a:r>
            <a:r>
              <a:rPr lang="en-US" altLang="zh-TW" sz="1800" dirty="0" smtClean="0"/>
              <a:t>(loss)</a:t>
            </a:r>
          </a:p>
          <a:p>
            <a:pPr marL="0" indent="0">
              <a:buNone/>
            </a:pPr>
            <a:r>
              <a:rPr lang="zh-TW" altLang="en-US" sz="1800" dirty="0" smtClean="0"/>
              <a:t>優</a:t>
            </a:r>
            <a:r>
              <a:rPr lang="zh-TW" altLang="en-US" sz="1800" dirty="0"/>
              <a:t>化</a:t>
            </a:r>
            <a:r>
              <a:rPr lang="zh-TW" altLang="en-US" sz="1800" dirty="0" smtClean="0"/>
              <a:t>方法</a:t>
            </a:r>
            <a:r>
              <a:rPr lang="en-US" altLang="zh-TW" sz="1800" dirty="0" smtClean="0"/>
              <a:t>(optimizer)</a:t>
            </a:r>
          </a:p>
          <a:p>
            <a:pPr marL="0" indent="0">
              <a:buNone/>
            </a:pPr>
            <a:r>
              <a:rPr lang="zh-TW" altLang="en-US" sz="1800" dirty="0" smtClean="0"/>
              <a:t>成效</a:t>
            </a:r>
            <a:r>
              <a:rPr lang="zh-TW" altLang="en-US" sz="1800" dirty="0"/>
              <a:t>衡量</a:t>
            </a:r>
            <a:r>
              <a:rPr lang="zh-TW" altLang="en-US" sz="1800" dirty="0" smtClean="0"/>
              <a:t>方式</a:t>
            </a:r>
            <a:r>
              <a:rPr lang="en-US" altLang="zh-TW" sz="1800" dirty="0" smtClean="0"/>
              <a:t>(metrics=[“accuracy”])</a:t>
            </a:r>
            <a:endParaRPr lang="zh-TW" altLang="en-US" sz="1800" dirty="0"/>
          </a:p>
        </p:txBody>
      </p:sp>
      <p:sp>
        <p:nvSpPr>
          <p:cNvPr id="6" name="向右箭號 5"/>
          <p:cNvSpPr/>
          <p:nvPr/>
        </p:nvSpPr>
        <p:spPr>
          <a:xfrm rot="20199744">
            <a:off x="6798248" y="2130636"/>
            <a:ext cx="607783" cy="157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7401198" y="3396699"/>
            <a:ext cx="3987049" cy="264030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TW" sz="1800" kern="0" dirty="0" smtClean="0"/>
              <a:t>Step8=&gt;</a:t>
            </a:r>
            <a:r>
              <a:rPr lang="zh-TW" altLang="en-US" sz="1800" kern="0" dirty="0" smtClean="0"/>
              <a:t>訓練模型</a:t>
            </a:r>
            <a:r>
              <a:rPr lang="en-US" altLang="zh-TW" sz="1800" kern="0" dirty="0" smtClean="0"/>
              <a:t>(</a:t>
            </a:r>
            <a:r>
              <a:rPr lang="en-US" altLang="zh-TW" sz="1800" kern="0" dirty="0" err="1" smtClean="0"/>
              <a:t>model.fit</a:t>
            </a:r>
            <a:r>
              <a:rPr lang="en-US" altLang="zh-TW" sz="1800" kern="0" dirty="0" smtClean="0"/>
              <a:t>)</a:t>
            </a:r>
          </a:p>
          <a:p>
            <a:pPr>
              <a:buFont typeface="Wingdings" pitchFamily="2" charset="2"/>
              <a:buAutoNum type="arabicPeriod"/>
            </a:pPr>
            <a:r>
              <a:rPr lang="en-US" altLang="zh-TW" sz="1800" kern="0" dirty="0" smtClean="0"/>
              <a:t>X :</a:t>
            </a:r>
            <a:r>
              <a:rPr lang="zh-TW" altLang="en-US" sz="1800" kern="0" dirty="0" smtClean="0"/>
              <a:t> </a:t>
            </a:r>
            <a:r>
              <a:rPr lang="zh-TW" altLang="en-US" sz="1800" kern="0" dirty="0"/>
              <a:t>訓練</a:t>
            </a:r>
            <a:r>
              <a:rPr lang="zh-TW" altLang="en-US" sz="1800" kern="0" dirty="0" smtClean="0"/>
              <a:t>資料集</a:t>
            </a:r>
            <a:endParaRPr lang="en-US" altLang="zh-TW" sz="1800" kern="0" dirty="0" smtClean="0"/>
          </a:p>
          <a:p>
            <a:pPr>
              <a:buFont typeface="Wingdings" pitchFamily="2" charset="2"/>
              <a:buAutoNum type="arabicPeriod"/>
            </a:pPr>
            <a:r>
              <a:rPr lang="en-US" altLang="zh-TW" sz="1800" kern="0" dirty="0" smtClean="0"/>
              <a:t>Y</a:t>
            </a:r>
            <a:r>
              <a:rPr lang="zh-TW" altLang="en-US" sz="1800" kern="0" dirty="0" smtClean="0"/>
              <a:t> </a:t>
            </a:r>
            <a:r>
              <a:rPr lang="en-US" altLang="zh-TW" sz="1800" kern="0" dirty="0" smtClean="0"/>
              <a:t>:</a:t>
            </a:r>
            <a:r>
              <a:rPr lang="zh-TW" altLang="en-US" sz="1800" kern="0" dirty="0" smtClean="0"/>
              <a:t> 訓練資料的</a:t>
            </a:r>
            <a:r>
              <a:rPr lang="en-US" altLang="zh-TW" sz="1800" kern="0" dirty="0" smtClean="0"/>
              <a:t>label</a:t>
            </a:r>
          </a:p>
          <a:p>
            <a:pPr>
              <a:buFont typeface="Wingdings" pitchFamily="2" charset="2"/>
              <a:buAutoNum type="arabicPeriod"/>
            </a:pPr>
            <a:r>
              <a:rPr lang="en-US" altLang="zh-TW" sz="1800" kern="0" dirty="0" err="1" smtClean="0"/>
              <a:t>Validation_split</a:t>
            </a:r>
            <a:r>
              <a:rPr lang="en-US" altLang="zh-TW" sz="1800" kern="0" dirty="0" smtClean="0"/>
              <a:t> : </a:t>
            </a:r>
            <a:r>
              <a:rPr lang="zh-TW" altLang="en-US" sz="1800" kern="0" dirty="0" smtClean="0"/>
              <a:t>驗證集的比例</a:t>
            </a:r>
            <a:endParaRPr lang="en-US" altLang="zh-TW" sz="1800" kern="0" dirty="0" smtClean="0"/>
          </a:p>
          <a:p>
            <a:pPr>
              <a:buFont typeface="Wingdings" pitchFamily="2" charset="2"/>
              <a:buAutoNum type="arabicPeriod"/>
            </a:pPr>
            <a:r>
              <a:rPr lang="en-US" altLang="zh-TW" sz="1800" kern="0" dirty="0" smtClean="0"/>
              <a:t>Epochs : </a:t>
            </a:r>
            <a:r>
              <a:rPr lang="zh-TW" altLang="en-US" sz="1800" kern="0" dirty="0" smtClean="0"/>
              <a:t>訓練次數</a:t>
            </a:r>
            <a:endParaRPr lang="en-US" altLang="zh-TW" sz="1800" kern="0" dirty="0" smtClean="0"/>
          </a:p>
          <a:p>
            <a:pPr>
              <a:buFont typeface="Wingdings" pitchFamily="2" charset="2"/>
              <a:buAutoNum type="arabicPeriod"/>
            </a:pPr>
            <a:r>
              <a:rPr lang="en-US" altLang="zh-TW" sz="1800" kern="0" dirty="0" err="1" smtClean="0"/>
              <a:t>Batch_size</a:t>
            </a:r>
            <a:endParaRPr lang="en-US" altLang="zh-TW" sz="1800" kern="0" dirty="0" smtClean="0"/>
          </a:p>
          <a:p>
            <a:pPr>
              <a:buFont typeface="Wingdings" pitchFamily="2" charset="2"/>
              <a:buAutoNum type="arabicPeriod"/>
            </a:pPr>
            <a:r>
              <a:rPr lang="en-US" altLang="zh-TW" sz="1800" kern="0" dirty="0" smtClean="0"/>
              <a:t>Verbose : </a:t>
            </a:r>
            <a:r>
              <a:rPr lang="zh-TW" altLang="en-US" sz="1800" kern="0" dirty="0" smtClean="0"/>
              <a:t>顯示測試結果的信息複雜度，有 </a:t>
            </a:r>
            <a:r>
              <a:rPr lang="en-US" altLang="zh-TW" sz="1800" kern="0" dirty="0" smtClean="0"/>
              <a:t>(0</a:t>
            </a:r>
            <a:r>
              <a:rPr lang="zh-TW" altLang="en-US" sz="1800" kern="0" dirty="0" smtClean="0"/>
              <a:t>、</a:t>
            </a:r>
            <a:r>
              <a:rPr lang="en-US" altLang="zh-TW" sz="1800" kern="0" dirty="0" smtClean="0"/>
              <a:t>1</a:t>
            </a:r>
            <a:r>
              <a:rPr lang="zh-TW" altLang="en-US" sz="1800" kern="0" dirty="0" smtClean="0"/>
              <a:t>、</a:t>
            </a:r>
            <a:r>
              <a:rPr lang="en-US" altLang="zh-TW" sz="1800" kern="0" dirty="0" smtClean="0"/>
              <a:t>2)</a:t>
            </a:r>
            <a:r>
              <a:rPr lang="zh-TW" altLang="en-US" sz="1800" kern="0" dirty="0" smtClean="0"/>
              <a:t>三種選項</a:t>
            </a:r>
            <a:endParaRPr lang="en-US" altLang="zh-TW" sz="1800" kern="0" dirty="0" smtClean="0"/>
          </a:p>
        </p:txBody>
      </p:sp>
      <p:sp>
        <p:nvSpPr>
          <p:cNvPr id="8" name="向右箭號 7"/>
          <p:cNvSpPr/>
          <p:nvPr/>
        </p:nvSpPr>
        <p:spPr>
          <a:xfrm rot="2232213">
            <a:off x="6777717" y="3196206"/>
            <a:ext cx="701383" cy="240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6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961292"/>
          </a:xfrm>
        </p:spPr>
        <p:txBody>
          <a:bodyPr/>
          <a:lstStyle/>
          <a:p>
            <a:r>
              <a:rPr lang="en-US" altLang="zh-TW" dirty="0" smtClean="0"/>
              <a:t>CNN</a:t>
            </a:r>
            <a:r>
              <a:rPr lang="zh-TW" altLang="en-US" dirty="0" smtClean="0"/>
              <a:t>實</a:t>
            </a:r>
            <a:r>
              <a:rPr lang="zh-TW" altLang="en-US" dirty="0"/>
              <a:t>作</a:t>
            </a:r>
            <a:r>
              <a:rPr lang="zh-TW" altLang="en-US" dirty="0" smtClean="0"/>
              <a:t>中文手寫數字</a:t>
            </a:r>
            <a:r>
              <a:rPr lang="en-US" altLang="zh-TW" dirty="0" smtClean="0"/>
              <a:t>(</a:t>
            </a:r>
            <a:r>
              <a:rPr lang="zh-TW" altLang="en-US" dirty="0" smtClean="0"/>
              <a:t>程式碼示範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4417" y="1289538"/>
            <a:ext cx="10972800" cy="466041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資料集介紹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資料集為中文手寫數字，包含了訓練資料集與測試資料集</a:t>
            </a:r>
            <a:endParaRPr lang="en-US" altLang="zh-TW" sz="28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訓練資料共有</a:t>
            </a:r>
            <a:r>
              <a:rPr lang="en-US" altLang="zh-TW" sz="2800" dirty="0" smtClean="0"/>
              <a:t>2450</a:t>
            </a:r>
            <a:r>
              <a:rPr lang="zh-TW" altLang="en-US" sz="2800" dirty="0" smtClean="0"/>
              <a:t>筆</a:t>
            </a:r>
            <a:endParaRPr lang="en-US" altLang="zh-TW" sz="28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測試資料共有</a:t>
            </a:r>
            <a:r>
              <a:rPr lang="en-US" altLang="zh-TW" sz="2800" dirty="0" smtClean="0"/>
              <a:t>1700</a:t>
            </a:r>
            <a:r>
              <a:rPr lang="zh-TW" altLang="en-US" sz="2800" dirty="0" smtClean="0"/>
              <a:t>筆</a:t>
            </a:r>
            <a:endParaRPr lang="en-US" altLang="zh-TW" sz="2800" dirty="0" smtClean="0"/>
          </a:p>
          <a:p>
            <a:pPr marL="0" indent="0">
              <a:buNone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1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4417" y="808893"/>
            <a:ext cx="10972800" cy="656492"/>
          </a:xfrm>
        </p:spPr>
        <p:txBody>
          <a:bodyPr/>
          <a:lstStyle/>
          <a:p>
            <a:r>
              <a:rPr lang="en-US" altLang="zh-TW" dirty="0" smtClean="0"/>
              <a:t>Import </a:t>
            </a:r>
            <a:r>
              <a:rPr lang="zh-TW" altLang="en-US" dirty="0" smtClean="0"/>
              <a:t>模組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圖片 3" descr="Spyder (Python 3.7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2" r="35673" b="19362"/>
          <a:stretch/>
        </p:blipFill>
        <p:spPr>
          <a:xfrm>
            <a:off x="624417" y="1371601"/>
            <a:ext cx="9835662" cy="48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9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40080"/>
          </a:xfrm>
        </p:spPr>
        <p:txBody>
          <a:bodyPr/>
          <a:lstStyle/>
          <a:p>
            <a:r>
              <a:rPr lang="zh-TW" altLang="en-US" sz="3600" dirty="0" smtClean="0"/>
              <a:t>資料前處理函式</a:t>
            </a:r>
            <a:endParaRPr lang="zh-TW" altLang="en-US" sz="3600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9" y="1097281"/>
            <a:ext cx="9093797" cy="57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707026"/>
            <a:ext cx="10972800" cy="41052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CNN</a:t>
            </a:r>
            <a:r>
              <a:rPr lang="zh-TW" altLang="en-US" dirty="0" smtClean="0"/>
              <a:t>核心思想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CNN</a:t>
            </a:r>
            <a:r>
              <a:rPr lang="zh-TW" altLang="en-US" dirty="0" smtClean="0"/>
              <a:t>架構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CNN</a:t>
            </a:r>
            <a:r>
              <a:rPr lang="zh-TW" altLang="en-US" dirty="0" smtClean="0"/>
              <a:t>建模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46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532504"/>
          </a:xfrm>
        </p:spPr>
        <p:txBody>
          <a:bodyPr/>
          <a:lstStyle/>
          <a:p>
            <a:r>
              <a:rPr lang="zh-TW" altLang="en-US" sz="3200" dirty="0" smtClean="0"/>
              <a:t>建立</a:t>
            </a:r>
            <a:r>
              <a:rPr lang="en-US" altLang="zh-TW" sz="3200" dirty="0" smtClean="0"/>
              <a:t>CNN</a:t>
            </a:r>
            <a:r>
              <a:rPr lang="zh-TW" altLang="en-US" sz="3200" dirty="0" smtClean="0"/>
              <a:t>模型</a:t>
            </a:r>
            <a:endParaRPr lang="zh-TW" altLang="en-US" sz="3200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" y="989704"/>
            <a:ext cx="9574307" cy="57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9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575534"/>
          </a:xfrm>
        </p:spPr>
        <p:txBody>
          <a:bodyPr/>
          <a:lstStyle/>
          <a:p>
            <a:r>
              <a:rPr lang="zh-TW" altLang="en-US" sz="3200" dirty="0" smtClean="0"/>
              <a:t>模型編譯與訓練</a:t>
            </a:r>
            <a:endParaRPr lang="zh-TW" altLang="en-US" sz="3200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6032"/>
            <a:ext cx="8474769" cy="485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726141"/>
          </a:xfrm>
        </p:spPr>
        <p:txBody>
          <a:bodyPr/>
          <a:lstStyle/>
          <a:p>
            <a:r>
              <a:rPr lang="zh-TW" altLang="en-US" sz="3200" dirty="0" smtClean="0"/>
              <a:t>顯示訓練過程的優化曲線</a:t>
            </a:r>
            <a:endParaRPr lang="zh-TW" altLang="en-US" sz="3200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7" y="1286837"/>
            <a:ext cx="6069303" cy="4242593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7"/>
          <a:stretch/>
        </p:blipFill>
        <p:spPr>
          <a:xfrm>
            <a:off x="6929915" y="1709372"/>
            <a:ext cx="5111478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8946" y="2346123"/>
            <a:ext cx="10972800" cy="41052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8800" dirty="0" smtClean="0"/>
              <a:t>Q &amp; A</a:t>
            </a:r>
            <a:endParaRPr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8919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4417" y="357448"/>
            <a:ext cx="10972800" cy="1371600"/>
          </a:xfrm>
        </p:spPr>
        <p:txBody>
          <a:bodyPr/>
          <a:lstStyle/>
          <a:p>
            <a:r>
              <a:rPr lang="zh-TW" altLang="en-US" sz="4800" dirty="0" smtClean="0"/>
              <a:t>核心思想</a:t>
            </a:r>
            <a:endParaRPr lang="zh-TW" altLang="en-US" sz="4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82" y="4170303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grpSp>
        <p:nvGrpSpPr>
          <p:cNvPr id="15" name="群組 14"/>
          <p:cNvGrpSpPr/>
          <p:nvPr/>
        </p:nvGrpSpPr>
        <p:grpSpPr>
          <a:xfrm>
            <a:off x="2671979" y="3816430"/>
            <a:ext cx="2527301" cy="1684867"/>
            <a:chOff x="2705231" y="4608210"/>
            <a:chExt cx="2527301" cy="1684867"/>
          </a:xfrm>
        </p:grpSpPr>
        <p:pic>
          <p:nvPicPr>
            <p:cNvPr id="5" name="Picture 4" descr="https://upload.wikimedia.org/wikipedia/commons/5/5e/Silverbird_in_Murchison_Falls_National_Park,_Ugand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5231" y="4608210"/>
              <a:ext cx="2527301" cy="1684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3109495" y="4740642"/>
              <a:ext cx="406400" cy="3794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" name="直線單箭頭接點 8"/>
          <p:cNvCxnSpPr/>
          <p:nvPr/>
        </p:nvCxnSpPr>
        <p:spPr>
          <a:xfrm>
            <a:off x="3549535" y="4197927"/>
            <a:ext cx="2134647" cy="5422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756" y="4052474"/>
            <a:ext cx="2151234" cy="1279848"/>
          </a:xfrm>
          <a:prstGeom prst="rect">
            <a:avLst/>
          </a:prstGeom>
        </p:spPr>
      </p:pic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8133373" y="5215677"/>
            <a:ext cx="1345699" cy="571240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zh-TW" sz="2000" dirty="0"/>
              <a:t>“beak”</a:t>
            </a:r>
            <a:r>
              <a:rPr lang="zh-TW" altLang="en-US" sz="2000" dirty="0"/>
              <a:t> </a:t>
            </a:r>
            <a:r>
              <a:rPr lang="en-US" altLang="zh-TW" sz="2000" dirty="0"/>
              <a:t>detector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24417" y="1587088"/>
            <a:ext cx="10124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為何</a:t>
            </a:r>
            <a:r>
              <a:rPr lang="en-US" altLang="zh-TW" dirty="0" smtClean="0"/>
              <a:t>CNN</a:t>
            </a:r>
            <a:r>
              <a:rPr lang="zh-TW" altLang="en-US" dirty="0" smtClean="0"/>
              <a:t>適合用來訓練圖片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那是因為圖片其實具有</a:t>
            </a:r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r>
              <a:rPr lang="zh-TW" altLang="en-US" dirty="0" smtClean="0">
                <a:solidFill>
                  <a:srgbClr val="FF0000"/>
                </a:solidFill>
              </a:rPr>
              <a:t>個特點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特點一 </a:t>
            </a:r>
            <a:endParaRPr lang="en-US" altLang="zh-TW" dirty="0" smtClean="0"/>
          </a:p>
          <a:p>
            <a:r>
              <a:rPr lang="zh-TW" altLang="en-US" dirty="0" smtClean="0"/>
              <a:t>識別出物體的某個特徵時，我們並不需要整張圖片，</a:t>
            </a:r>
            <a:r>
              <a:rPr lang="zh-TW" altLang="en-US" dirty="0" smtClean="0">
                <a:solidFill>
                  <a:srgbClr val="FF0000"/>
                </a:solidFill>
              </a:rPr>
              <a:t>只需要一個區域即可</a:t>
            </a:r>
            <a:r>
              <a:rPr lang="zh-TW" altLang="en-US" dirty="0" smtClean="0"/>
              <a:t>。舉裡來說，若我們要找鳥嘴這個特徵，其實只需要偵測圖片中某一個區塊就可以</a:t>
            </a:r>
            <a:endParaRPr lang="en-US" altLang="zh-TW" dirty="0"/>
          </a:p>
          <a:p>
            <a:endParaRPr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1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42111" y="779116"/>
            <a:ext cx="7937692" cy="1471353"/>
          </a:xfrm>
        </p:spPr>
        <p:txBody>
          <a:bodyPr/>
          <a:lstStyle/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zh-TW" altLang="en-US" sz="1800" kern="1200" dirty="0" smtClean="0">
                <a:solidFill>
                  <a:srgbClr val="000000"/>
                </a:solidFill>
              </a:rPr>
              <a:t>特點二</a:t>
            </a:r>
            <a:endParaRPr kumimoji="0" lang="en-US" altLang="zh-TW" sz="1800" kern="1200" dirty="0" smtClean="0">
              <a:solidFill>
                <a:srgbClr val="000000"/>
              </a:solidFill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zh-TW" altLang="en-US" sz="1800" kern="1200" dirty="0" smtClean="0">
                <a:solidFill>
                  <a:srgbClr val="000000"/>
                </a:solidFill>
              </a:rPr>
              <a:t>不同的圖片中</a:t>
            </a:r>
            <a:r>
              <a:rPr kumimoji="0" lang="zh-TW" altLang="en-US" sz="1800" kern="1200" dirty="0" smtClean="0">
                <a:solidFill>
                  <a:srgbClr val="FF0000"/>
                </a:solidFill>
              </a:rPr>
              <a:t>特徵的位置可能不一樣</a:t>
            </a:r>
            <a:r>
              <a:rPr kumimoji="0" lang="zh-TW" altLang="en-US" sz="1800" kern="1200" dirty="0" smtClean="0">
                <a:solidFill>
                  <a:srgbClr val="000000"/>
                </a:solidFill>
              </a:rPr>
              <a:t>，但是特徵的匹配是差不多的</a:t>
            </a:r>
            <a:r>
              <a:rPr kumimoji="0" lang="zh-TW" altLang="en-US" sz="1800" kern="1200" dirty="0">
                <a:solidFill>
                  <a:srgbClr val="000000"/>
                </a:solidFill>
              </a:rPr>
              <a:t>，這說明</a:t>
            </a:r>
            <a:r>
              <a:rPr kumimoji="0" lang="zh-TW" altLang="en-US" sz="1800" kern="1200" dirty="0">
                <a:solidFill>
                  <a:srgbClr val="FF0000"/>
                </a:solidFill>
              </a:rPr>
              <a:t>某些神經元的參數是可以</a:t>
            </a:r>
            <a:r>
              <a:rPr kumimoji="0" lang="zh-TW" altLang="en-US" sz="1800" kern="1200" dirty="0" smtClean="0">
                <a:solidFill>
                  <a:srgbClr val="FF0000"/>
                </a:solidFill>
              </a:rPr>
              <a:t>通用</a:t>
            </a:r>
            <a:r>
              <a:rPr kumimoji="0" lang="zh-TW" altLang="en-US" sz="1800" kern="1200" dirty="0" smtClean="0">
                <a:solidFill>
                  <a:srgbClr val="000000"/>
                </a:solidFill>
              </a:rPr>
              <a:t>。以鳥嘴這個特徵為例，可能一張圖片的鳥嘴在左上角，另外一張的在右下角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33459" y="2335825"/>
            <a:ext cx="8908068" cy="4164728"/>
            <a:chOff x="910338" y="2425770"/>
            <a:chExt cx="7895352" cy="4039642"/>
          </a:xfrm>
        </p:grpSpPr>
        <p:pic>
          <p:nvPicPr>
            <p:cNvPr id="5" name="Picture 4" descr="http://all4desktop.com/data_images/original/4244361-bir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990" y="4477048"/>
              <a:ext cx="2485663" cy="1792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s://upload.wikimedia.org/wikipedia/commons/5/5e/Silverbird_in_Murchison_Falls_National_Park,_Ugand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38" y="2561508"/>
              <a:ext cx="2485663" cy="165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5817" y="2867957"/>
              <a:ext cx="2151234" cy="1279848"/>
            </a:xfrm>
            <a:prstGeom prst="rect">
              <a:avLst/>
            </a:prstGeom>
          </p:spPr>
        </p:pic>
        <p:sp>
          <p:nvSpPr>
            <p:cNvPr id="8" name="雲朵形圖說文字 7"/>
            <p:cNvSpPr/>
            <p:nvPr/>
          </p:nvSpPr>
          <p:spPr>
            <a:xfrm>
              <a:off x="5075306" y="2425770"/>
              <a:ext cx="3303662" cy="951706"/>
            </a:xfrm>
            <a:prstGeom prst="cloudCallout">
              <a:avLst>
                <a:gd name="adj1" fmla="val -48303"/>
                <a:gd name="adj2" fmla="val 558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“upper-left beak”</a:t>
              </a:r>
              <a:r>
                <a:rPr lang="zh-TW" altLang="en-US" sz="2400" dirty="0"/>
                <a:t> </a:t>
              </a:r>
              <a:r>
                <a:rPr lang="en-US" altLang="zh-TW" sz="2400" dirty="0"/>
                <a:t>detector</a:t>
              </a:r>
              <a:endParaRPr lang="zh-TW" altLang="en-US" sz="2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289051" y="2628514"/>
              <a:ext cx="406400" cy="3794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803855" y="4993913"/>
              <a:ext cx="406400" cy="3794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73672" y="4653035"/>
              <a:ext cx="2295525" cy="1590675"/>
            </a:xfrm>
            <a:prstGeom prst="rect">
              <a:avLst/>
            </a:prstGeom>
          </p:spPr>
        </p:pic>
        <p:sp>
          <p:nvSpPr>
            <p:cNvPr id="12" name="雲朵形圖說文字 11"/>
            <p:cNvSpPr/>
            <p:nvPr/>
          </p:nvSpPr>
          <p:spPr>
            <a:xfrm>
              <a:off x="5075306" y="5513706"/>
              <a:ext cx="3303662" cy="951706"/>
            </a:xfrm>
            <a:prstGeom prst="cloudCallout">
              <a:avLst>
                <a:gd name="adj1" fmla="val -40531"/>
                <a:gd name="adj2" fmla="val -6065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“middle beak”</a:t>
              </a:r>
              <a:r>
                <a:rPr lang="zh-TW" altLang="en-US" sz="2400" dirty="0"/>
                <a:t> </a:t>
              </a:r>
              <a:r>
                <a:rPr lang="en-US" altLang="zh-TW" sz="2400" dirty="0"/>
                <a:t>detector</a:t>
              </a:r>
              <a:endParaRPr lang="zh-TW" altLang="en-US" sz="24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48370" y="4278358"/>
              <a:ext cx="32573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/>
                <a:t>They can use the same set of parameters.</a:t>
              </a:r>
              <a:endParaRPr lang="zh-TW" altLang="en-US" sz="24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01720" y="3877534"/>
              <a:ext cx="33824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Do almost the same thing</a:t>
              </a:r>
              <a:endParaRPr lang="zh-TW" altLang="en-US" sz="2400" dirty="0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4445448" y="3767980"/>
              <a:ext cx="0" cy="134137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59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02482" y="1051054"/>
            <a:ext cx="6592135" cy="1479666"/>
          </a:xfrm>
        </p:spPr>
        <p:txBody>
          <a:bodyPr/>
          <a:lstStyle/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zh-TW" altLang="en-US" sz="1800" kern="1200" dirty="0" smtClean="0">
                <a:solidFill>
                  <a:srgbClr val="000000"/>
                </a:solidFill>
              </a:rPr>
              <a:t>特點三</a:t>
            </a:r>
            <a:endParaRPr kumimoji="0" lang="en-US" altLang="zh-TW" sz="1800" kern="1200" dirty="0" smtClean="0">
              <a:solidFill>
                <a:srgbClr val="000000"/>
              </a:solidFill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zh-TW" altLang="en-US" sz="1800" kern="1200" dirty="0" smtClean="0">
                <a:solidFill>
                  <a:srgbClr val="000000"/>
                </a:solidFill>
              </a:rPr>
              <a:t>圖片進行</a:t>
            </a:r>
            <a:r>
              <a:rPr kumimoji="0" lang="zh-TW" altLang="en-US" sz="1800" kern="1200" dirty="0" smtClean="0">
                <a:solidFill>
                  <a:srgbClr val="FF0000"/>
                </a:solidFill>
              </a:rPr>
              <a:t>抽樣</a:t>
            </a:r>
            <a:r>
              <a:rPr kumimoji="0" lang="en-US" altLang="zh-TW" sz="1800" kern="1200" dirty="0" smtClean="0">
                <a:solidFill>
                  <a:srgbClr val="FF0000"/>
                </a:solidFill>
              </a:rPr>
              <a:t>(</a:t>
            </a:r>
            <a:r>
              <a:rPr lang="en-US" altLang="zh-TW" sz="1800" dirty="0" smtClean="0">
                <a:solidFill>
                  <a:srgbClr val="FF0000"/>
                </a:solidFill>
              </a:rPr>
              <a:t>Subsampling</a:t>
            </a:r>
            <a:r>
              <a:rPr kumimoji="0" lang="en-US" altLang="zh-TW" sz="1800" kern="1200" dirty="0" smtClean="0">
                <a:solidFill>
                  <a:srgbClr val="FF0000"/>
                </a:solidFill>
              </a:rPr>
              <a:t>)</a:t>
            </a:r>
            <a:r>
              <a:rPr kumimoji="0" lang="zh-TW" altLang="en-US" sz="1800" kern="1200" dirty="0" smtClean="0">
                <a:solidFill>
                  <a:srgbClr val="000000"/>
                </a:solidFill>
              </a:rPr>
              <a:t>後，</a:t>
            </a:r>
            <a:r>
              <a:rPr kumimoji="0" lang="zh-TW" altLang="en-US" sz="1800" kern="1200" dirty="0" smtClean="0">
                <a:solidFill>
                  <a:srgbClr val="FF0000"/>
                </a:solidFill>
              </a:rPr>
              <a:t>並不影響整張圖片意思的表達</a:t>
            </a:r>
            <a:r>
              <a:rPr kumimoji="0" lang="zh-TW" altLang="en-US" sz="1800" kern="1200" dirty="0" smtClean="0">
                <a:solidFill>
                  <a:srgbClr val="000000"/>
                </a:solidFill>
              </a:rPr>
              <a:t>。比如我們去掉圖片的偶數列與基數列，雖然整張圖片的大小縮小一半，但是我們能可以看出圖片裡有甚麼</a:t>
            </a:r>
            <a:endParaRPr lang="zh-TW" altLang="en-US" sz="1800" dirty="0"/>
          </a:p>
        </p:txBody>
      </p:sp>
      <p:grpSp>
        <p:nvGrpSpPr>
          <p:cNvPr id="5" name="群組 4"/>
          <p:cNvGrpSpPr/>
          <p:nvPr/>
        </p:nvGrpSpPr>
        <p:grpSpPr>
          <a:xfrm>
            <a:off x="2051956" y="2452256"/>
            <a:ext cx="7881753" cy="3457810"/>
            <a:chOff x="780108" y="2408420"/>
            <a:chExt cx="8119169" cy="4085303"/>
          </a:xfrm>
        </p:grpSpPr>
        <p:pic>
          <p:nvPicPr>
            <p:cNvPr id="6" name="Picture 2" descr="http://insider.si.edu/wordpress/wp-content/uploads/2016/04/Mountain_Bluebird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93" y="2924264"/>
              <a:ext cx="3336080" cy="225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insider.si.edu/wordpress/wp-content/uploads/2016/04/Mountain_Bluebird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553" y="3433773"/>
              <a:ext cx="1756743" cy="119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向右箭號 7"/>
            <p:cNvSpPr/>
            <p:nvPr/>
          </p:nvSpPr>
          <p:spPr>
            <a:xfrm>
              <a:off x="4397010" y="3627332"/>
              <a:ext cx="1860668" cy="8029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291673" y="4424983"/>
              <a:ext cx="2075543" cy="54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subsampling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876147" y="2408420"/>
              <a:ext cx="1494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bird</a:t>
              </a:r>
              <a:endParaRPr lang="zh-TW" altLang="en-US" sz="28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603438" y="2899949"/>
              <a:ext cx="1494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bird</a:t>
              </a:r>
              <a:endParaRPr lang="zh-TW" altLang="en-US" sz="28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80108" y="5511515"/>
              <a:ext cx="7562566" cy="472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We can subsample the pixels to make image </a:t>
              </a:r>
              <a:r>
                <a:rPr lang="en-US" altLang="zh-TW" sz="2000" dirty="0" smtClean="0"/>
                <a:t>smaller</a:t>
              </a:r>
              <a:endParaRPr lang="zh-TW" altLang="en-US" sz="20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876147" y="6021005"/>
              <a:ext cx="7023130" cy="472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Less parameters for the network to process the image</a:t>
              </a:r>
              <a:endParaRPr lang="zh-TW" altLang="en-US" sz="2000" dirty="0"/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955592" y="6010849"/>
              <a:ext cx="920554" cy="48287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935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005840"/>
          </a:xfrm>
        </p:spPr>
        <p:txBody>
          <a:bodyPr/>
          <a:lstStyle/>
          <a:p>
            <a:r>
              <a:rPr lang="en-US" altLang="zh-TW" dirty="0" smtClean="0"/>
              <a:t>CNN</a:t>
            </a:r>
            <a:r>
              <a:rPr lang="zh-TW" altLang="en-US" dirty="0" smtClean="0"/>
              <a:t> 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4417" y="1463040"/>
            <a:ext cx="4720667" cy="44869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/>
              <a:t>輸入層 </a:t>
            </a:r>
            <a:r>
              <a:rPr lang="en-US" altLang="zh-TW" dirty="0" smtClean="0"/>
              <a:t>(input layer)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/>
              <a:t>隱藏層 </a:t>
            </a:r>
            <a:r>
              <a:rPr lang="en-US" altLang="zh-TW" dirty="0" smtClean="0"/>
              <a:t>(hidden layer)</a:t>
            </a:r>
          </a:p>
          <a:p>
            <a:pPr marL="0" indent="0">
              <a:buNone/>
            </a:pPr>
            <a:r>
              <a:rPr lang="en-US" altLang="zh-TW" dirty="0" smtClean="0"/>
              <a:t>   </a:t>
            </a:r>
            <a:r>
              <a:rPr lang="en-US" altLang="zh-TW" sz="2000" dirty="0" smtClean="0"/>
              <a:t>1. </a:t>
            </a:r>
            <a:r>
              <a:rPr lang="zh-TW" altLang="en-US" sz="2000" dirty="0" smtClean="0"/>
              <a:t>卷積層 </a:t>
            </a:r>
            <a:r>
              <a:rPr lang="en-US" altLang="zh-TW" sz="2000" dirty="0" smtClean="0"/>
              <a:t>(</a:t>
            </a:r>
            <a:r>
              <a:rPr lang="en-US" altLang="zh-TW" sz="2000" dirty="0"/>
              <a:t>convolutional layer)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/>
              <a:t>     2. </a:t>
            </a:r>
            <a:r>
              <a:rPr lang="zh-TW" altLang="en-US" sz="2000" dirty="0" smtClean="0"/>
              <a:t>池化層 </a:t>
            </a:r>
            <a:r>
              <a:rPr lang="en-US" altLang="zh-TW" sz="2000" dirty="0" smtClean="0"/>
              <a:t>(</a:t>
            </a:r>
            <a:r>
              <a:rPr lang="en-US" altLang="zh-TW" sz="2000" dirty="0"/>
              <a:t>pooling layer</a:t>
            </a:r>
            <a:r>
              <a:rPr lang="en-US" altLang="zh-TW" sz="2000" dirty="0" smtClean="0"/>
              <a:t>)</a:t>
            </a:r>
          </a:p>
          <a:p>
            <a:pPr marL="0" indent="0">
              <a:buNone/>
            </a:pPr>
            <a:r>
              <a:rPr lang="zh-TW" altLang="en-US" sz="2000" dirty="0"/>
              <a:t> </a:t>
            </a:r>
            <a:r>
              <a:rPr lang="zh-TW" altLang="en-US" sz="2000" dirty="0" smtClean="0"/>
              <a:t>    </a:t>
            </a:r>
            <a:r>
              <a:rPr lang="en-US" altLang="zh-TW" sz="2000" dirty="0" smtClean="0"/>
              <a:t>3.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Flatten</a:t>
            </a:r>
            <a:r>
              <a:rPr lang="zh-TW" altLang="en-US" sz="2000" dirty="0" smtClean="0"/>
              <a:t>層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dirty="0" smtClean="0"/>
              <a:t>     </a:t>
            </a:r>
            <a:r>
              <a:rPr lang="en-US" altLang="zh-TW" sz="2000" dirty="0" smtClean="0"/>
              <a:t>4.</a:t>
            </a:r>
            <a:r>
              <a:rPr lang="zh-TW" altLang="en-US" sz="2000" dirty="0" smtClean="0"/>
              <a:t> 全連接層 </a:t>
            </a:r>
            <a:r>
              <a:rPr lang="en-US" altLang="zh-TW" sz="2000" dirty="0"/>
              <a:t>(fully-connected layer</a:t>
            </a:r>
            <a:r>
              <a:rPr lang="en-US" altLang="zh-TW" sz="2000" dirty="0" smtClean="0"/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輸出層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5322584" y="1009593"/>
            <a:ext cx="6432495" cy="4663619"/>
            <a:chOff x="749702" y="191529"/>
            <a:chExt cx="8760840" cy="6355784"/>
          </a:xfrm>
        </p:grpSpPr>
        <p:grpSp>
          <p:nvGrpSpPr>
            <p:cNvPr id="5" name="群組 4"/>
            <p:cNvGrpSpPr/>
            <p:nvPr/>
          </p:nvGrpSpPr>
          <p:grpSpPr>
            <a:xfrm>
              <a:off x="749702" y="2274347"/>
              <a:ext cx="3058999" cy="3201477"/>
              <a:chOff x="-1626456" y="3999117"/>
              <a:chExt cx="3058999" cy="3201477"/>
            </a:xfrm>
          </p:grpSpPr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 flipH="1">
                <a:off x="-1736746" y="4748962"/>
                <a:ext cx="3201477" cy="1701788"/>
              </a:xfrm>
              <a:prstGeom prst="rect">
                <a:avLst/>
              </a:prstGeom>
            </p:spPr>
          </p:pic>
          <p:sp>
            <p:nvSpPr>
              <p:cNvPr id="22" name="文字方塊 21"/>
              <p:cNvSpPr txBox="1"/>
              <p:nvPr/>
            </p:nvSpPr>
            <p:spPr>
              <a:xfrm>
                <a:off x="-1626456" y="5442856"/>
                <a:ext cx="3058999" cy="849208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Fully Connected Feedforward network</a:t>
                </a:r>
                <a:endParaRPr lang="zh-TW" altLang="en-US" sz="1600" dirty="0"/>
              </a:p>
            </p:txBody>
          </p:sp>
        </p:grpSp>
        <p:pic>
          <p:nvPicPr>
            <p:cNvPr id="6" name="Picture 2" descr="http://s.hswstatic.com/gif/whiskers-sam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642" y="191529"/>
              <a:ext cx="1771005" cy="120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/>
            <p:cNvSpPr txBox="1"/>
            <p:nvPr/>
          </p:nvSpPr>
          <p:spPr>
            <a:xfrm>
              <a:off x="1029249" y="1698419"/>
              <a:ext cx="2779453" cy="581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cat dog ……</a:t>
              </a:r>
              <a:endParaRPr lang="zh-TW" altLang="en-US" sz="20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249923" y="1929505"/>
              <a:ext cx="1736724" cy="556488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Convolution</a:t>
              </a:r>
              <a:endParaRPr lang="zh-TW" altLang="en-US" sz="1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249923" y="3029517"/>
              <a:ext cx="1736724" cy="5564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Max Pooling</a:t>
              </a:r>
              <a:endParaRPr lang="zh-TW" altLang="en-US" sz="14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49923" y="4097730"/>
              <a:ext cx="1736724" cy="556488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Convolution</a:t>
              </a:r>
              <a:endParaRPr lang="zh-TW" altLang="en-US" sz="1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249923" y="5130982"/>
              <a:ext cx="1736724" cy="5564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Max Pooling</a:t>
              </a:r>
              <a:endParaRPr lang="zh-TW" altLang="en-US" sz="14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324218" y="6055666"/>
              <a:ext cx="1556992" cy="49164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/>
                <a:t>Flatten</a:t>
              </a:r>
              <a:endParaRPr lang="zh-TW" altLang="en-US" sz="1600" dirty="0"/>
            </a:p>
          </p:txBody>
        </p:sp>
        <p:sp>
          <p:nvSpPr>
            <p:cNvPr id="13" name="向下箭號 12"/>
            <p:cNvSpPr/>
            <p:nvPr/>
          </p:nvSpPr>
          <p:spPr>
            <a:xfrm>
              <a:off x="5869620" y="1451760"/>
              <a:ext cx="545690" cy="44180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下箭號 13"/>
            <p:cNvSpPr/>
            <p:nvPr/>
          </p:nvSpPr>
          <p:spPr>
            <a:xfrm>
              <a:off x="5869620" y="2562542"/>
              <a:ext cx="545690" cy="44180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下箭號 14"/>
            <p:cNvSpPr/>
            <p:nvPr/>
          </p:nvSpPr>
          <p:spPr>
            <a:xfrm>
              <a:off x="5869620" y="3654185"/>
              <a:ext cx="545690" cy="44180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下箭號 15"/>
            <p:cNvSpPr/>
            <p:nvPr/>
          </p:nvSpPr>
          <p:spPr>
            <a:xfrm>
              <a:off x="5869620" y="4689178"/>
              <a:ext cx="545690" cy="44180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右彎箭號 16"/>
            <p:cNvSpPr/>
            <p:nvPr/>
          </p:nvSpPr>
          <p:spPr>
            <a:xfrm rot="10800000">
              <a:off x="4881209" y="5753402"/>
              <a:ext cx="1378857" cy="751743"/>
            </a:xfrm>
            <a:prstGeom prst="bentArrow">
              <a:avLst>
                <a:gd name="adj1" fmla="val 3658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右彎箭號 17"/>
            <p:cNvSpPr/>
            <p:nvPr/>
          </p:nvSpPr>
          <p:spPr>
            <a:xfrm rot="16200000">
              <a:off x="2154214" y="5340912"/>
              <a:ext cx="968423" cy="1238252"/>
            </a:xfrm>
            <a:prstGeom prst="bentArrow">
              <a:avLst>
                <a:gd name="adj1" fmla="val 28061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424970" y="3414760"/>
              <a:ext cx="2085572" cy="1206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可以重複多次</a:t>
              </a:r>
              <a:endParaRPr lang="zh-TW" altLang="en-US" sz="2400" dirty="0"/>
            </a:p>
          </p:txBody>
        </p:sp>
        <p:sp>
          <p:nvSpPr>
            <p:cNvPr id="20" name="左大括弧 19"/>
            <p:cNvSpPr/>
            <p:nvPr/>
          </p:nvSpPr>
          <p:spPr>
            <a:xfrm flipH="1">
              <a:off x="7026249" y="1806541"/>
              <a:ext cx="334434" cy="4047433"/>
            </a:xfrm>
            <a:prstGeom prst="leftBrace">
              <a:avLst>
                <a:gd name="adj1" fmla="val 7289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444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0549" y="789709"/>
            <a:ext cx="9326006" cy="515193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卷積層 </a:t>
            </a:r>
            <a:r>
              <a:rPr lang="en-US" altLang="zh-TW" dirty="0"/>
              <a:t>(convolutional layer)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 smtClean="0"/>
              <a:t>卷基層的概念，其實就用來實現前述所提到的</a:t>
            </a:r>
            <a:r>
              <a:rPr lang="en-US" altLang="zh-TW" sz="2000" dirty="0" smtClean="0"/>
              <a:t>CNN</a:t>
            </a:r>
            <a:r>
              <a:rPr lang="zh-TW" altLang="en-US" sz="2000" dirty="0" smtClean="0"/>
              <a:t>核心思想的前</a:t>
            </a:r>
            <a:r>
              <a:rPr lang="en-US" altLang="zh-TW" sz="2000" dirty="0" smtClean="0"/>
              <a:t>2</a:t>
            </a:r>
            <a:r>
              <a:rPr lang="zh-TW" altLang="en-US" sz="2000" dirty="0" smtClean="0"/>
              <a:t>個特點</a:t>
            </a:r>
            <a:endParaRPr lang="en-US" altLang="zh-TW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 smtClean="0"/>
              <a:t>主要做一件事情，將輸入通過</a:t>
            </a:r>
            <a:r>
              <a:rPr lang="zh-TW" altLang="en-US" sz="2000" dirty="0" smtClean="0">
                <a:solidFill>
                  <a:srgbClr val="FF0000"/>
                </a:solidFill>
              </a:rPr>
              <a:t>多個卷積核</a:t>
            </a:r>
            <a:r>
              <a:rPr lang="en-US" altLang="zh-TW" sz="2000" dirty="0" smtClean="0">
                <a:solidFill>
                  <a:srgbClr val="FF0000"/>
                </a:solidFill>
              </a:rPr>
              <a:t>(kernel)(</a:t>
            </a:r>
            <a:r>
              <a:rPr lang="zh-TW" altLang="en-US" sz="2000" dirty="0" smtClean="0">
                <a:solidFill>
                  <a:srgbClr val="FF0000"/>
                </a:solidFill>
              </a:rPr>
              <a:t>或者叫做</a:t>
            </a:r>
            <a:r>
              <a:rPr lang="en-US" altLang="zh-TW" sz="2000" dirty="0" smtClean="0">
                <a:solidFill>
                  <a:srgbClr val="FF0000"/>
                </a:solidFill>
              </a:rPr>
              <a:t>filter)</a:t>
            </a:r>
            <a:r>
              <a:rPr lang="zh-TW" altLang="en-US" sz="2000" dirty="0" smtClean="0"/>
              <a:t>，最終</a:t>
            </a:r>
            <a:r>
              <a:rPr lang="zh-TW" altLang="en-US" sz="2000" dirty="0" smtClean="0">
                <a:solidFill>
                  <a:srgbClr val="FF0000"/>
                </a:solidFill>
              </a:rPr>
              <a:t>生成 </a:t>
            </a:r>
            <a:r>
              <a:rPr lang="en-US" altLang="zh-TW" sz="2000" dirty="0" smtClean="0">
                <a:solidFill>
                  <a:srgbClr val="FF0000"/>
                </a:solidFill>
              </a:rPr>
              <a:t>feature map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FF0000"/>
                </a:solidFill>
              </a:rPr>
              <a:t>filter</a:t>
            </a:r>
            <a:r>
              <a:rPr lang="zh-TW" altLang="en-US" sz="2000" dirty="0" smtClean="0">
                <a:latin typeface="medium-content-serif-font"/>
              </a:rPr>
              <a:t>的</a:t>
            </a:r>
            <a:r>
              <a:rPr lang="zh-TW" altLang="en-US" sz="2000" dirty="0">
                <a:latin typeface="medium-content-serif-font"/>
              </a:rPr>
              <a:t>目的就是幫助我們萃取出圖片當中的一些</a:t>
            </a:r>
            <a:r>
              <a:rPr lang="zh-TW" altLang="en-US" sz="2000" dirty="0">
                <a:solidFill>
                  <a:srgbClr val="FF0000"/>
                </a:solidFill>
                <a:latin typeface="medium-content-serif-font"/>
              </a:rPr>
              <a:t>特徵</a:t>
            </a:r>
            <a:r>
              <a:rPr lang="en-US" altLang="zh-TW" sz="2000" dirty="0">
                <a:latin typeface="medium-content-serif-font"/>
              </a:rPr>
              <a:t>(ex:</a:t>
            </a:r>
            <a:r>
              <a:rPr lang="zh-TW" altLang="en-US" sz="2000" dirty="0">
                <a:latin typeface="medium-content-serif-font"/>
              </a:rPr>
              <a:t>形狀</a:t>
            </a:r>
            <a:r>
              <a:rPr lang="en-US" altLang="zh-TW" sz="2000" dirty="0">
                <a:latin typeface="medium-content-serif-font"/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4" name="圖片 3" descr="卷積神經網路(Convolutional neural network, CNN) — CNN運算流程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0" t="19218" r="50426" b="12493"/>
          <a:stretch/>
        </p:blipFill>
        <p:spPr>
          <a:xfrm>
            <a:off x="2406524" y="3093758"/>
            <a:ext cx="5869968" cy="36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3746" y="668594"/>
            <a:ext cx="11075970" cy="2379406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卷積層 </a:t>
            </a:r>
            <a:r>
              <a:rPr lang="en-US" altLang="zh-TW" sz="2800" dirty="0"/>
              <a:t>(convolutional layer</a:t>
            </a:r>
            <a:r>
              <a:rPr lang="en-US" altLang="zh-TW" sz="2800" dirty="0" smtClean="0"/>
              <a:t>)</a:t>
            </a:r>
          </a:p>
          <a:p>
            <a:pPr marL="0" indent="0">
              <a:buNone/>
            </a:pPr>
            <a:r>
              <a:rPr lang="zh-TW" altLang="en-US" sz="2000" dirty="0" smtClean="0"/>
              <a:t>卷</a:t>
            </a:r>
            <a:r>
              <a:rPr lang="zh-TW" altLang="en-US" sz="2000" dirty="0"/>
              <a:t>積計算後，卷積後的圖是不是就一定只能變小</a:t>
            </a:r>
            <a:r>
              <a:rPr lang="en-US" altLang="zh-TW" sz="2000" dirty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padding</a:t>
            </a:r>
            <a:r>
              <a:rPr lang="zh-TW" altLang="en-US" sz="2000" dirty="0"/>
              <a:t>這個參數就是在解決</a:t>
            </a:r>
            <a:r>
              <a:rPr lang="zh-TW" altLang="en-US" sz="2000" dirty="0" smtClean="0"/>
              <a:t>上面的問題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參數</a:t>
            </a:r>
            <a:r>
              <a:rPr lang="en-US" altLang="zh-TW" sz="2000" dirty="0" smtClean="0">
                <a:solidFill>
                  <a:srgbClr val="FF0000"/>
                </a:solidFill>
              </a:rPr>
              <a:t>: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Padding=“same”</a:t>
            </a:r>
            <a:r>
              <a:rPr lang="en-US" altLang="zh-TW" sz="2000" dirty="0" smtClean="0"/>
              <a:t>)</a:t>
            </a:r>
          </a:p>
          <a:p>
            <a:pPr marL="0" indent="0">
              <a:buNone/>
            </a:pPr>
            <a:endParaRPr lang="en-US" altLang="zh-TW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FF0000"/>
                </a:solidFill>
              </a:rPr>
              <a:t>zero padding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ym typeface="Wingdings" panose="05000000000000000000" pitchFamily="2" charset="2"/>
              </a:rPr>
              <a:t> </a:t>
            </a:r>
            <a:r>
              <a:rPr lang="zh-TW" altLang="en-US" sz="2000" dirty="0" smtClean="0">
                <a:sym typeface="Wingdings" panose="05000000000000000000" pitchFamily="2" charset="2"/>
              </a:rPr>
              <a:t>就是</a:t>
            </a:r>
            <a:r>
              <a:rPr lang="zh-TW" altLang="en-US" sz="2000" dirty="0">
                <a:sym typeface="Wingdings" panose="05000000000000000000" pitchFamily="2" charset="2"/>
              </a:rPr>
              <a:t>看你會消失多少的大小，在輸入的圖部份就給你加上</a:t>
            </a:r>
            <a:r>
              <a:rPr lang="en-US" altLang="zh-TW" sz="2000" dirty="0">
                <a:sym typeface="Wingdings" panose="05000000000000000000" pitchFamily="2" charset="2"/>
              </a:rPr>
              <a:t>0</a:t>
            </a:r>
            <a:r>
              <a:rPr lang="zh-TW" altLang="en-US" sz="2000" dirty="0">
                <a:sym typeface="Wingdings" panose="05000000000000000000" pitchFamily="2" charset="2"/>
              </a:rPr>
              <a:t>元素進去，這個手法稱為</a:t>
            </a:r>
            <a:r>
              <a:rPr lang="en-US" altLang="zh-TW" sz="2000" dirty="0">
                <a:solidFill>
                  <a:srgbClr val="FF0000"/>
                </a:solidFill>
                <a:sym typeface="Wingdings" panose="05000000000000000000" pitchFamily="2" charset="2"/>
              </a:rPr>
              <a:t>zero padding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4" name="圖片 3" descr="卷積神經網路(Convolutional neural network, CNN):卷積計算中的步伐(stride)和填充(padding)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0" t="23720" r="30807" b="30743"/>
          <a:stretch/>
        </p:blipFill>
        <p:spPr>
          <a:xfrm>
            <a:off x="255639" y="3466262"/>
            <a:ext cx="5506065" cy="3391738"/>
          </a:xfrm>
          <a:prstGeom prst="rect">
            <a:avLst/>
          </a:prstGeom>
        </p:spPr>
      </p:pic>
      <p:pic>
        <p:nvPicPr>
          <p:cNvPr id="5" name="圖片 4" descr="卷積神經網路(Convolutional neural network, CNN):卷積計算中的步伐(stride)和填充(padding)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6" t="31392" r="29758" b="10339"/>
          <a:stretch/>
        </p:blipFill>
        <p:spPr>
          <a:xfrm>
            <a:off x="6469628" y="3205133"/>
            <a:ext cx="5565056" cy="35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4417" y="599768"/>
            <a:ext cx="10972800" cy="5350185"/>
          </a:xfrm>
        </p:spPr>
        <p:txBody>
          <a:bodyPr/>
          <a:lstStyle/>
          <a:p>
            <a:pPr marL="0" lvl="0" indent="0">
              <a:buClr>
                <a:srgbClr val="00007D"/>
              </a:buClr>
              <a:buNone/>
            </a:pPr>
            <a:r>
              <a:rPr lang="zh-TW" altLang="en-US" sz="2800" dirty="0">
                <a:solidFill>
                  <a:srgbClr val="000000"/>
                </a:solidFill>
              </a:rPr>
              <a:t>卷積層 </a:t>
            </a:r>
            <a:r>
              <a:rPr lang="en-US" altLang="zh-TW" sz="2800" dirty="0">
                <a:solidFill>
                  <a:srgbClr val="000000"/>
                </a:solidFill>
              </a:rPr>
              <a:t>(convolutional layer)</a:t>
            </a:r>
          </a:p>
          <a:p>
            <a:pPr marL="0" lvl="0" indent="0">
              <a:buClr>
                <a:srgbClr val="00007D"/>
              </a:buClr>
              <a:buNone/>
            </a:pPr>
            <a:r>
              <a:rPr lang="zh-TW" altLang="en-US" sz="2000" i="1" dirty="0">
                <a:latin typeface="medium-content-serif-font"/>
              </a:rPr>
              <a:t>卷積計算是不是一次只能移動一格</a:t>
            </a:r>
            <a:r>
              <a:rPr lang="en-US" altLang="zh-TW" sz="2000" i="1" dirty="0" smtClean="0">
                <a:latin typeface="medium-content-serif-font"/>
              </a:rPr>
              <a:t>?</a:t>
            </a:r>
          </a:p>
          <a:p>
            <a:pPr lvl="0">
              <a:buClr>
                <a:srgbClr val="00007D"/>
              </a:buClr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rgbClr val="FF0000"/>
                </a:solidFill>
              </a:rPr>
              <a:t>Strides </a:t>
            </a:r>
            <a:r>
              <a:rPr lang="zh-TW" altLang="en-US" sz="2000" dirty="0" smtClean="0">
                <a:solidFill>
                  <a:srgbClr val="000000"/>
                </a:solidFill>
              </a:rPr>
              <a:t>這個參數就是在解決上面</a:t>
            </a:r>
            <a:r>
              <a:rPr lang="zh-TW" altLang="en-US" sz="2000" dirty="0">
                <a:solidFill>
                  <a:srgbClr val="000000"/>
                </a:solidFill>
              </a:rPr>
              <a:t>的問題，可以</a:t>
            </a:r>
            <a:r>
              <a:rPr lang="en-US" altLang="zh-TW" sz="2000" dirty="0">
                <a:solidFill>
                  <a:srgbClr val="000000"/>
                </a:solidFill>
              </a:rPr>
              <a:t>2</a:t>
            </a:r>
            <a:r>
              <a:rPr lang="zh-TW" altLang="en-US" sz="2000" dirty="0" smtClean="0">
                <a:solidFill>
                  <a:srgbClr val="000000"/>
                </a:solidFill>
              </a:rPr>
              <a:t>格或更</a:t>
            </a:r>
            <a:r>
              <a:rPr lang="zh-TW" altLang="en-US" sz="2000" dirty="0">
                <a:solidFill>
                  <a:srgbClr val="000000"/>
                </a:solidFill>
              </a:rPr>
              <a:t>多</a:t>
            </a:r>
            <a:endParaRPr lang="en-US" altLang="zh-TW" sz="20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5" y="2438400"/>
            <a:ext cx="5275232" cy="340061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786647" y="2524109"/>
            <a:ext cx="637100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卷積後的圖會根據</a:t>
            </a:r>
            <a:r>
              <a:rPr lang="en-US" altLang="zh-TW" sz="2000" dirty="0" smtClean="0">
                <a:solidFill>
                  <a:srgbClr val="FF0000"/>
                </a:solidFill>
              </a:rPr>
              <a:t>filter</a:t>
            </a:r>
            <a:r>
              <a:rPr lang="zh-TW" altLang="en-US" sz="2000" dirty="0" smtClean="0">
                <a:solidFill>
                  <a:srgbClr val="FF0000"/>
                </a:solidFill>
              </a:rPr>
              <a:t>大小和</a:t>
            </a:r>
            <a:r>
              <a:rPr lang="en-US" altLang="zh-TW" sz="2000" dirty="0" smtClean="0">
                <a:solidFill>
                  <a:srgbClr val="FF0000"/>
                </a:solidFill>
              </a:rPr>
              <a:t>stride</a:t>
            </a:r>
            <a:r>
              <a:rPr lang="zh-TW" altLang="en-US" sz="2000" dirty="0" smtClean="0">
                <a:solidFill>
                  <a:srgbClr val="FF0000"/>
                </a:solidFill>
              </a:rPr>
              <a:t>大小</a:t>
            </a:r>
            <a:r>
              <a:rPr lang="zh-TW" altLang="en-US" sz="2000" dirty="0" smtClean="0"/>
              <a:t>而有不同的長寬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zh-TW" altLang="en-US" dirty="0" smtClean="0"/>
              <a:t>公式</a:t>
            </a:r>
            <a:r>
              <a:rPr lang="zh-TW" altLang="en-US" dirty="0"/>
              <a:t>如下</a:t>
            </a:r>
            <a:r>
              <a:rPr lang="en-US" altLang="zh-TW" dirty="0"/>
              <a:t>: </a:t>
            </a:r>
            <a:endParaRPr lang="en-US" altLang="zh-TW" dirty="0" smtClean="0"/>
          </a:p>
          <a:p>
            <a:r>
              <a:rPr lang="en-US" altLang="zh-TW" dirty="0" err="1" smtClean="0"/>
              <a:t>new_height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new_width</a:t>
            </a:r>
            <a:r>
              <a:rPr lang="en-US" altLang="zh-TW" dirty="0"/>
              <a:t> = (W — F + 1) / S </a:t>
            </a:r>
            <a:endParaRPr lang="en-US" altLang="zh-TW" dirty="0" smtClean="0"/>
          </a:p>
          <a:p>
            <a:r>
              <a:rPr lang="zh-TW" altLang="en-US" dirty="0" smtClean="0"/>
              <a:t>（</a:t>
            </a:r>
            <a:r>
              <a:rPr lang="zh-TW" altLang="en-US" dirty="0"/>
              <a:t>结果向上取整數，假設算出來結果是</a:t>
            </a:r>
            <a:r>
              <a:rPr lang="en-US" altLang="zh-TW" dirty="0"/>
              <a:t>4.5</a:t>
            </a:r>
            <a:r>
              <a:rPr lang="zh-TW" altLang="en-US" dirty="0"/>
              <a:t>，取</a:t>
            </a:r>
            <a:r>
              <a:rPr lang="en-US" altLang="zh-TW" dirty="0"/>
              <a:t>5</a:t>
            </a:r>
            <a:r>
              <a:rPr lang="zh-TW" altLang="en-US" dirty="0"/>
              <a:t>）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原圖</a:t>
            </a:r>
            <a:r>
              <a:rPr lang="en-US" altLang="zh-TW" dirty="0" smtClean="0"/>
              <a:t>10x10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filter 3x3, stride=1, </a:t>
            </a:r>
            <a:r>
              <a:rPr lang="zh-TW" altLang="en-US" dirty="0"/>
              <a:t>卷積後的大小</a:t>
            </a:r>
            <a:r>
              <a:rPr lang="en-US" altLang="zh-TW" dirty="0"/>
              <a:t>: (10–3+1)/1=8</a:t>
            </a:r>
            <a:br>
              <a:rPr lang="en-US" altLang="zh-TW" dirty="0"/>
            </a:br>
            <a:r>
              <a:rPr lang="en-US" altLang="zh-TW" dirty="0"/>
              <a:t>filter 3x3, stride=2, </a:t>
            </a:r>
            <a:r>
              <a:rPr lang="zh-TW" altLang="en-US" dirty="0"/>
              <a:t>卷積後的大小</a:t>
            </a:r>
            <a:r>
              <a:rPr lang="en-US" altLang="zh-TW" dirty="0"/>
              <a:t>: (10–3+1)/2=4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2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ACN Lab.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ACN Lab.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N Lab.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佈景主題1" id="{F26D55E6-3762-4A44-B248-DD191F882E2F}" vid="{34E82695-DA32-4C44-8346-265CC63A5250}"/>
    </a:ext>
  </a:extLst>
</a:theme>
</file>

<file path=ppt/theme/theme10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CN Lab.">
  <a:themeElements>
    <a:clrScheme name="ACN Lab.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ACN Lab.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N Lab.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ACN Lab.">
  <a:themeElements>
    <a:clrScheme name="ACN Lab.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ACN Lab.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N Lab.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佈景主題1">
  <a:themeElements>
    <a:clrScheme name="ACN Lab.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ACN Lab.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N Lab.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佈景主題1" id="{48B93C8E-E9CF-4B91-9A4C-76DE10854C20}" vid="{A204F34D-BB1C-4697-9C4C-EB4E8241FCB8}"/>
    </a:ext>
  </a:extLst>
</a:theme>
</file>

<file path=ppt/theme/theme5.xml><?xml version="1.0" encoding="utf-8"?>
<a:theme xmlns:a="http://schemas.openxmlformats.org/drawingml/2006/main" name="3_ACN Lab.">
  <a:themeElements>
    <a:clrScheme name="ACN Lab.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ACN Lab.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N Lab.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ACN Lab.">
  <a:themeElements>
    <a:clrScheme name="ACN Lab.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ACN Lab.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N Lab.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佈景主題1">
  <a:themeElements>
    <a:clrScheme name="ACN Lab.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ACN Lab.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N Lab.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佈景主題1" id="{48B93C8E-E9CF-4B91-9A4C-76DE10854C20}" vid="{A204F34D-BB1C-4697-9C4C-EB4E8241FCB8}"/>
    </a:ext>
  </a:extLst>
</a:theme>
</file>

<file path=ppt/theme/theme8.xml><?xml version="1.0" encoding="utf-8"?>
<a:theme xmlns:a="http://schemas.openxmlformats.org/drawingml/2006/main" name="5_ACN Lab.">
  <a:themeElements>
    <a:clrScheme name="ACN Lab.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ACN Lab.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N Lab.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ACN Lab.">
  <a:themeElements>
    <a:clrScheme name="ACN Lab.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ACN Lab.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N Lab.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N Lab.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N Lab.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14899</TotalTime>
  <Words>1192</Words>
  <Application>Microsoft Office PowerPoint</Application>
  <PresentationFormat>寬螢幕</PresentationFormat>
  <Paragraphs>195</Paragraphs>
  <Slides>23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9</vt:i4>
      </vt:variant>
      <vt:variant>
        <vt:lpstr>投影片標題</vt:lpstr>
      </vt:variant>
      <vt:variant>
        <vt:i4>23</vt:i4>
      </vt:variant>
    </vt:vector>
  </HeadingPairs>
  <TitlesOfParts>
    <vt:vector size="39" baseType="lpstr">
      <vt:lpstr>medium-content-serif-font</vt:lpstr>
      <vt:lpstr>新細明體</vt:lpstr>
      <vt:lpstr>Arial</vt:lpstr>
      <vt:lpstr>Arial Black</vt:lpstr>
      <vt:lpstr>Calibri</vt:lpstr>
      <vt:lpstr>Times New Roman</vt:lpstr>
      <vt:lpstr>Wingdings</vt:lpstr>
      <vt:lpstr>佈景主題1</vt:lpstr>
      <vt:lpstr>1_ACN Lab.</vt:lpstr>
      <vt:lpstr>2_ACN Lab.</vt:lpstr>
      <vt:lpstr>1_佈景主題1</vt:lpstr>
      <vt:lpstr>3_ACN Lab.</vt:lpstr>
      <vt:lpstr>4_ACN Lab.</vt:lpstr>
      <vt:lpstr>2_佈景主題1</vt:lpstr>
      <vt:lpstr>5_ACN Lab.</vt:lpstr>
      <vt:lpstr>6_ACN Lab.</vt:lpstr>
      <vt:lpstr>PowerPoint 簡報</vt:lpstr>
      <vt:lpstr>Outline</vt:lpstr>
      <vt:lpstr>核心思想</vt:lpstr>
      <vt:lpstr>PowerPoint 簡報</vt:lpstr>
      <vt:lpstr>PowerPoint 簡報</vt:lpstr>
      <vt:lpstr>CNN 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建立CNN模型</vt:lpstr>
      <vt:lpstr>建立CNN模型</vt:lpstr>
      <vt:lpstr>建立CNN模型</vt:lpstr>
      <vt:lpstr>CNN實作中文手寫數字(程式碼示範)</vt:lpstr>
      <vt:lpstr>Import 模組 </vt:lpstr>
      <vt:lpstr>資料前處理函式</vt:lpstr>
      <vt:lpstr>建立CNN模型</vt:lpstr>
      <vt:lpstr>模型編譯與訓練</vt:lpstr>
      <vt:lpstr>顯示訓練過程的優化曲線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佳霖 李</dc:creator>
  <cp:lastModifiedBy>沿廷 陳</cp:lastModifiedBy>
  <cp:revision>80</cp:revision>
  <dcterms:created xsi:type="dcterms:W3CDTF">2020-01-05T07:53:39Z</dcterms:created>
  <dcterms:modified xsi:type="dcterms:W3CDTF">2020-04-30T03:57:15Z</dcterms:modified>
</cp:coreProperties>
</file>